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0" r:id="rId3"/>
    <p:sldId id="256" r:id="rId4"/>
    <p:sldId id="257" r:id="rId5"/>
    <p:sldId id="286" r:id="rId6"/>
    <p:sldId id="287" r:id="rId7"/>
    <p:sldId id="258" r:id="rId8"/>
    <p:sldId id="259" r:id="rId9"/>
    <p:sldId id="322" r:id="rId10"/>
    <p:sldId id="261" r:id="rId11"/>
    <p:sldId id="262" r:id="rId12"/>
    <p:sldId id="264" r:id="rId13"/>
    <p:sldId id="265" r:id="rId14"/>
    <p:sldId id="288"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3" r:id="rId32"/>
    <p:sldId id="284" r:id="rId33"/>
    <p:sldId id="285" r:id="rId34"/>
    <p:sldId id="32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08248-6DF5-4A5E-A58B-0427E140F55F}" v="106" dt="2022-01-16T12:11:32.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Holman" userId="6cddabe4-5548-451c-8639-0f00ea160529" providerId="ADAL" clId="{C0208248-6DF5-4A5E-A58B-0427E140F55F}"/>
    <pc:docChg chg="undo custSel addSld delSld modSld sldOrd">
      <pc:chgData name="Glen Holman" userId="6cddabe4-5548-451c-8639-0f00ea160529" providerId="ADAL" clId="{C0208248-6DF5-4A5E-A58B-0427E140F55F}" dt="2022-01-16T12:11:53.736" v="1943" actId="122"/>
      <pc:docMkLst>
        <pc:docMk/>
      </pc:docMkLst>
      <pc:sldChg chg="modAnim">
        <pc:chgData name="Glen Holman" userId="6cddabe4-5548-451c-8639-0f00ea160529" providerId="ADAL" clId="{C0208248-6DF5-4A5E-A58B-0427E140F55F}" dt="2022-01-16T11:33:25.118" v="1645"/>
        <pc:sldMkLst>
          <pc:docMk/>
          <pc:sldMk cId="3368055922" sldId="257"/>
        </pc:sldMkLst>
      </pc:sldChg>
      <pc:sldChg chg="del">
        <pc:chgData name="Glen Holman" userId="6cddabe4-5548-451c-8639-0f00ea160529" providerId="ADAL" clId="{C0208248-6DF5-4A5E-A58B-0427E140F55F}" dt="2022-01-16T10:08:24.804" v="1143" actId="47"/>
        <pc:sldMkLst>
          <pc:docMk/>
          <pc:sldMk cId="531020625" sldId="258"/>
        </pc:sldMkLst>
      </pc:sldChg>
      <pc:sldChg chg="modSp add mod ord">
        <pc:chgData name="Glen Holman" userId="6cddabe4-5548-451c-8639-0f00ea160529" providerId="ADAL" clId="{C0208248-6DF5-4A5E-A58B-0427E140F55F}" dt="2022-01-16T12:10:45.790" v="1898"/>
        <pc:sldMkLst>
          <pc:docMk/>
          <pc:sldMk cId="2822339497" sldId="258"/>
        </pc:sldMkLst>
        <pc:spChg chg="mod">
          <ac:chgData name="Glen Holman" userId="6cddabe4-5548-451c-8639-0f00ea160529" providerId="ADAL" clId="{C0208248-6DF5-4A5E-A58B-0427E140F55F}" dt="2022-01-16T10:15:08.335" v="1626" actId="20577"/>
          <ac:spMkLst>
            <pc:docMk/>
            <pc:sldMk cId="2822339497" sldId="258"/>
            <ac:spMk id="2" creationId="{00000000-0000-0000-0000-000000000000}"/>
          </ac:spMkLst>
        </pc:spChg>
      </pc:sldChg>
      <pc:sldChg chg="modSp mod modAnim">
        <pc:chgData name="Glen Holman" userId="6cddabe4-5548-451c-8639-0f00ea160529" providerId="ADAL" clId="{C0208248-6DF5-4A5E-A58B-0427E140F55F}" dt="2022-01-16T11:40:43.815" v="1790"/>
        <pc:sldMkLst>
          <pc:docMk/>
          <pc:sldMk cId="262998225" sldId="259"/>
        </pc:sldMkLst>
        <pc:spChg chg="mod">
          <ac:chgData name="Glen Holman" userId="6cddabe4-5548-451c-8639-0f00ea160529" providerId="ADAL" clId="{C0208248-6DF5-4A5E-A58B-0427E140F55F}" dt="2022-01-16T11:39:57.423" v="1782" actId="20577"/>
          <ac:spMkLst>
            <pc:docMk/>
            <pc:sldMk cId="262998225" sldId="259"/>
            <ac:spMk id="2" creationId="{072A8621-8869-4BF9-A318-D812F19029B8}"/>
          </ac:spMkLst>
        </pc:spChg>
        <pc:spChg chg="mod">
          <ac:chgData name="Glen Holman" userId="6cddabe4-5548-451c-8639-0f00ea160529" providerId="ADAL" clId="{C0208248-6DF5-4A5E-A58B-0427E140F55F}" dt="2022-01-16T11:40:03.900" v="1784" actId="15"/>
          <ac:spMkLst>
            <pc:docMk/>
            <pc:sldMk cId="262998225" sldId="259"/>
            <ac:spMk id="3" creationId="{2830AF1D-6308-4EA5-8B19-929A2EEE93BE}"/>
          </ac:spMkLst>
        </pc:spChg>
      </pc:sldChg>
      <pc:sldChg chg="modSp del mod">
        <pc:chgData name="Glen Holman" userId="6cddabe4-5548-451c-8639-0f00ea160529" providerId="ADAL" clId="{C0208248-6DF5-4A5E-A58B-0427E140F55F}" dt="2022-01-16T10:17:00.040" v="1627" actId="47"/>
        <pc:sldMkLst>
          <pc:docMk/>
          <pc:sldMk cId="4024271855" sldId="260"/>
        </pc:sldMkLst>
        <pc:spChg chg="mod">
          <ac:chgData name="Glen Holman" userId="6cddabe4-5548-451c-8639-0f00ea160529" providerId="ADAL" clId="{C0208248-6DF5-4A5E-A58B-0427E140F55F}" dt="2022-01-16T10:14:35.651" v="1603" actId="20577"/>
          <ac:spMkLst>
            <pc:docMk/>
            <pc:sldMk cId="4024271855" sldId="260"/>
            <ac:spMk id="2" creationId="{EB3BBC33-FA1F-43DA-852D-3EED16892E9A}"/>
          </ac:spMkLst>
        </pc:spChg>
      </pc:sldChg>
      <pc:sldChg chg="modTransition modAnim">
        <pc:chgData name="Glen Holman" userId="6cddabe4-5548-451c-8639-0f00ea160529" providerId="ADAL" clId="{C0208248-6DF5-4A5E-A58B-0427E140F55F}" dt="2022-01-16T11:41:25.372" v="1795"/>
        <pc:sldMkLst>
          <pc:docMk/>
          <pc:sldMk cId="3622226749" sldId="261"/>
        </pc:sldMkLst>
      </pc:sldChg>
      <pc:sldChg chg="modAnim">
        <pc:chgData name="Glen Holman" userId="6cddabe4-5548-451c-8639-0f00ea160529" providerId="ADAL" clId="{C0208248-6DF5-4A5E-A58B-0427E140F55F}" dt="2022-01-16T11:41:59.469" v="1800"/>
        <pc:sldMkLst>
          <pc:docMk/>
          <pc:sldMk cId="2605786973" sldId="262"/>
        </pc:sldMkLst>
      </pc:sldChg>
      <pc:sldChg chg="del">
        <pc:chgData name="Glen Holman" userId="6cddabe4-5548-451c-8639-0f00ea160529" providerId="ADAL" clId="{C0208248-6DF5-4A5E-A58B-0427E140F55F}" dt="2022-01-16T10:17:05.529" v="1628" actId="47"/>
        <pc:sldMkLst>
          <pc:docMk/>
          <pc:sldMk cId="4292858764" sldId="263"/>
        </pc:sldMkLst>
      </pc:sldChg>
      <pc:sldChg chg="modSp mod modAnim">
        <pc:chgData name="Glen Holman" userId="6cddabe4-5548-451c-8639-0f00ea160529" providerId="ADAL" clId="{C0208248-6DF5-4A5E-A58B-0427E140F55F}" dt="2022-01-16T11:42:28.256" v="1805"/>
        <pc:sldMkLst>
          <pc:docMk/>
          <pc:sldMk cId="4109830118" sldId="264"/>
        </pc:sldMkLst>
        <pc:spChg chg="mod">
          <ac:chgData name="Glen Holman" userId="6cddabe4-5548-451c-8639-0f00ea160529" providerId="ADAL" clId="{C0208248-6DF5-4A5E-A58B-0427E140F55F}" dt="2022-01-16T10:17:51.825" v="1633" actId="20577"/>
          <ac:spMkLst>
            <pc:docMk/>
            <pc:sldMk cId="4109830118" sldId="264"/>
            <ac:spMk id="2" creationId="{2D0CFD32-FAAA-495C-B371-4E8BBB4323C6}"/>
          </ac:spMkLst>
        </pc:spChg>
      </pc:sldChg>
      <pc:sldChg chg="modAnim">
        <pc:chgData name="Glen Holman" userId="6cddabe4-5548-451c-8639-0f00ea160529" providerId="ADAL" clId="{C0208248-6DF5-4A5E-A58B-0427E140F55F}" dt="2022-01-16T11:42:56.166" v="1808"/>
        <pc:sldMkLst>
          <pc:docMk/>
          <pc:sldMk cId="3549485594" sldId="265"/>
        </pc:sldMkLst>
      </pc:sldChg>
      <pc:sldChg chg="modSp del mod">
        <pc:chgData name="Glen Holman" userId="6cddabe4-5548-451c-8639-0f00ea160529" providerId="ADAL" clId="{C0208248-6DF5-4A5E-A58B-0427E140F55F}" dt="2022-01-16T10:19:34.647" v="1638" actId="47"/>
        <pc:sldMkLst>
          <pc:docMk/>
          <pc:sldMk cId="1740811364" sldId="266"/>
        </pc:sldMkLst>
        <pc:spChg chg="mod">
          <ac:chgData name="Glen Holman" userId="6cddabe4-5548-451c-8639-0f00ea160529" providerId="ADAL" clId="{C0208248-6DF5-4A5E-A58B-0427E140F55F}" dt="2022-01-16T10:19:16.188" v="1635" actId="21"/>
          <ac:spMkLst>
            <pc:docMk/>
            <pc:sldMk cId="1740811364" sldId="266"/>
            <ac:spMk id="2" creationId="{B3D2C249-4043-455A-B7C4-1E9C7DE8677E}"/>
          </ac:spMkLst>
        </pc:spChg>
      </pc:sldChg>
      <pc:sldChg chg="modAnim">
        <pc:chgData name="Glen Holman" userId="6cddabe4-5548-451c-8639-0f00ea160529" providerId="ADAL" clId="{C0208248-6DF5-4A5E-A58B-0427E140F55F}" dt="2022-01-16T11:43:36.512" v="1814"/>
        <pc:sldMkLst>
          <pc:docMk/>
          <pc:sldMk cId="942741931" sldId="267"/>
        </pc:sldMkLst>
      </pc:sldChg>
      <pc:sldChg chg="modAnim">
        <pc:chgData name="Glen Holman" userId="6cddabe4-5548-451c-8639-0f00ea160529" providerId="ADAL" clId="{C0208248-6DF5-4A5E-A58B-0427E140F55F}" dt="2022-01-16T11:44:24.969" v="1821"/>
        <pc:sldMkLst>
          <pc:docMk/>
          <pc:sldMk cId="2786794678" sldId="268"/>
        </pc:sldMkLst>
      </pc:sldChg>
      <pc:sldChg chg="modAnim">
        <pc:chgData name="Glen Holman" userId="6cddabe4-5548-451c-8639-0f00ea160529" providerId="ADAL" clId="{C0208248-6DF5-4A5E-A58B-0427E140F55F}" dt="2022-01-16T11:44:44.904" v="1823"/>
        <pc:sldMkLst>
          <pc:docMk/>
          <pc:sldMk cId="4092889513" sldId="269"/>
        </pc:sldMkLst>
      </pc:sldChg>
      <pc:sldChg chg="modAnim">
        <pc:chgData name="Glen Holman" userId="6cddabe4-5548-451c-8639-0f00ea160529" providerId="ADAL" clId="{C0208248-6DF5-4A5E-A58B-0427E140F55F}" dt="2022-01-16T11:45:19.061" v="1828"/>
        <pc:sldMkLst>
          <pc:docMk/>
          <pc:sldMk cId="3962627592" sldId="270"/>
        </pc:sldMkLst>
      </pc:sldChg>
      <pc:sldChg chg="modAnim">
        <pc:chgData name="Glen Holman" userId="6cddabe4-5548-451c-8639-0f00ea160529" providerId="ADAL" clId="{C0208248-6DF5-4A5E-A58B-0427E140F55F}" dt="2022-01-16T11:45:55.453" v="1831"/>
        <pc:sldMkLst>
          <pc:docMk/>
          <pc:sldMk cId="411058704" sldId="271"/>
        </pc:sldMkLst>
      </pc:sldChg>
      <pc:sldChg chg="modAnim">
        <pc:chgData name="Glen Holman" userId="6cddabe4-5548-451c-8639-0f00ea160529" providerId="ADAL" clId="{C0208248-6DF5-4A5E-A58B-0427E140F55F}" dt="2022-01-16T11:46:18.528" v="1834"/>
        <pc:sldMkLst>
          <pc:docMk/>
          <pc:sldMk cId="1962874025" sldId="272"/>
        </pc:sldMkLst>
      </pc:sldChg>
      <pc:sldChg chg="modAnim">
        <pc:chgData name="Glen Holman" userId="6cddabe4-5548-451c-8639-0f00ea160529" providerId="ADAL" clId="{C0208248-6DF5-4A5E-A58B-0427E140F55F}" dt="2022-01-16T11:46:39.743" v="1837"/>
        <pc:sldMkLst>
          <pc:docMk/>
          <pc:sldMk cId="3279483979" sldId="273"/>
        </pc:sldMkLst>
      </pc:sldChg>
      <pc:sldChg chg="modAnim">
        <pc:chgData name="Glen Holman" userId="6cddabe4-5548-451c-8639-0f00ea160529" providerId="ADAL" clId="{C0208248-6DF5-4A5E-A58B-0427E140F55F}" dt="2022-01-16T11:46:56.941" v="1839"/>
        <pc:sldMkLst>
          <pc:docMk/>
          <pc:sldMk cId="3442723240" sldId="274"/>
        </pc:sldMkLst>
      </pc:sldChg>
      <pc:sldChg chg="modAnim">
        <pc:chgData name="Glen Holman" userId="6cddabe4-5548-451c-8639-0f00ea160529" providerId="ADAL" clId="{C0208248-6DF5-4A5E-A58B-0427E140F55F}" dt="2022-01-16T11:47:20.637" v="1843"/>
        <pc:sldMkLst>
          <pc:docMk/>
          <pc:sldMk cId="3834511312" sldId="275"/>
        </pc:sldMkLst>
      </pc:sldChg>
      <pc:sldChg chg="modSp mod modAnim">
        <pc:chgData name="Glen Holman" userId="6cddabe4-5548-451c-8639-0f00ea160529" providerId="ADAL" clId="{C0208248-6DF5-4A5E-A58B-0427E140F55F}" dt="2022-01-16T11:47:34.767" v="1846"/>
        <pc:sldMkLst>
          <pc:docMk/>
          <pc:sldMk cId="2752420414" sldId="276"/>
        </pc:sldMkLst>
        <pc:spChg chg="mod">
          <ac:chgData name="Glen Holman" userId="6cddabe4-5548-451c-8639-0f00ea160529" providerId="ADAL" clId="{C0208248-6DF5-4A5E-A58B-0427E140F55F}" dt="2022-01-16T11:47:30.375" v="1844" actId="1076"/>
          <ac:spMkLst>
            <pc:docMk/>
            <pc:sldMk cId="2752420414" sldId="276"/>
            <ac:spMk id="2" creationId="{023A938F-9429-492B-86AB-259F868F49FC}"/>
          </ac:spMkLst>
        </pc:spChg>
      </pc:sldChg>
      <pc:sldChg chg="modAnim">
        <pc:chgData name="Glen Holman" userId="6cddabe4-5548-451c-8639-0f00ea160529" providerId="ADAL" clId="{C0208248-6DF5-4A5E-A58B-0427E140F55F}" dt="2022-01-16T11:47:43.822" v="1848"/>
        <pc:sldMkLst>
          <pc:docMk/>
          <pc:sldMk cId="61496863" sldId="277"/>
        </pc:sldMkLst>
      </pc:sldChg>
      <pc:sldChg chg="modAnim">
        <pc:chgData name="Glen Holman" userId="6cddabe4-5548-451c-8639-0f00ea160529" providerId="ADAL" clId="{C0208248-6DF5-4A5E-A58B-0427E140F55F}" dt="2022-01-16T11:47:57.595" v="1850"/>
        <pc:sldMkLst>
          <pc:docMk/>
          <pc:sldMk cId="3260152530" sldId="278"/>
        </pc:sldMkLst>
      </pc:sldChg>
      <pc:sldChg chg="modAnim">
        <pc:chgData name="Glen Holman" userId="6cddabe4-5548-451c-8639-0f00ea160529" providerId="ADAL" clId="{C0208248-6DF5-4A5E-A58B-0427E140F55F}" dt="2022-01-16T11:48:28.464" v="1852"/>
        <pc:sldMkLst>
          <pc:docMk/>
          <pc:sldMk cId="2267191521" sldId="279"/>
        </pc:sldMkLst>
      </pc:sldChg>
      <pc:sldChg chg="modAnim">
        <pc:chgData name="Glen Holman" userId="6cddabe4-5548-451c-8639-0f00ea160529" providerId="ADAL" clId="{C0208248-6DF5-4A5E-A58B-0427E140F55F}" dt="2022-01-16T11:48:40.213" v="1854"/>
        <pc:sldMkLst>
          <pc:docMk/>
          <pc:sldMk cId="1696074543" sldId="280"/>
        </pc:sldMkLst>
      </pc:sldChg>
      <pc:sldChg chg="modSp modAnim">
        <pc:chgData name="Glen Holman" userId="6cddabe4-5548-451c-8639-0f00ea160529" providerId="ADAL" clId="{C0208248-6DF5-4A5E-A58B-0427E140F55F}" dt="2022-01-16T11:49:51.840" v="1864"/>
        <pc:sldMkLst>
          <pc:docMk/>
          <pc:sldMk cId="2981820569" sldId="281"/>
        </pc:sldMkLst>
        <pc:spChg chg="mod">
          <ac:chgData name="Glen Holman" userId="6cddabe4-5548-451c-8639-0f00ea160529" providerId="ADAL" clId="{C0208248-6DF5-4A5E-A58B-0427E140F55F}" dt="2022-01-16T11:49:18.295" v="1860" actId="20577"/>
          <ac:spMkLst>
            <pc:docMk/>
            <pc:sldMk cId="2981820569" sldId="281"/>
            <ac:spMk id="3" creationId="{C6FD59A5-106E-4734-A5C4-4F35E47CCC36}"/>
          </ac:spMkLst>
        </pc:spChg>
      </pc:sldChg>
      <pc:sldChg chg="modAnim">
        <pc:chgData name="Glen Holman" userId="6cddabe4-5548-451c-8639-0f00ea160529" providerId="ADAL" clId="{C0208248-6DF5-4A5E-A58B-0427E140F55F}" dt="2022-01-16T11:48:51.660" v="1856"/>
        <pc:sldMkLst>
          <pc:docMk/>
          <pc:sldMk cId="66335822" sldId="282"/>
        </pc:sldMkLst>
      </pc:sldChg>
      <pc:sldChg chg="modAnim">
        <pc:chgData name="Glen Holman" userId="6cddabe4-5548-451c-8639-0f00ea160529" providerId="ADAL" clId="{C0208248-6DF5-4A5E-A58B-0427E140F55F}" dt="2022-01-16T11:50:09.175" v="1866"/>
        <pc:sldMkLst>
          <pc:docMk/>
          <pc:sldMk cId="2375248358" sldId="283"/>
        </pc:sldMkLst>
      </pc:sldChg>
      <pc:sldChg chg="modSp new mod modAnim">
        <pc:chgData name="Glen Holman" userId="6cddabe4-5548-451c-8639-0f00ea160529" providerId="ADAL" clId="{C0208248-6DF5-4A5E-A58B-0427E140F55F}" dt="2022-01-16T11:50:26.472" v="1868"/>
        <pc:sldMkLst>
          <pc:docMk/>
          <pc:sldMk cId="3138839681" sldId="284"/>
        </pc:sldMkLst>
        <pc:spChg chg="mod">
          <ac:chgData name="Glen Holman" userId="6cddabe4-5548-451c-8639-0f00ea160529" providerId="ADAL" clId="{C0208248-6DF5-4A5E-A58B-0427E140F55F}" dt="2022-01-16T09:54:00.682" v="30" actId="20577"/>
          <ac:spMkLst>
            <pc:docMk/>
            <pc:sldMk cId="3138839681" sldId="284"/>
            <ac:spMk id="2" creationId="{585A111B-41CD-4BF3-9062-66B7DEB9477C}"/>
          </ac:spMkLst>
        </pc:spChg>
        <pc:spChg chg="mod">
          <ac:chgData name="Glen Holman" userId="6cddabe4-5548-451c-8639-0f00ea160529" providerId="ADAL" clId="{C0208248-6DF5-4A5E-A58B-0427E140F55F}" dt="2022-01-16T10:04:30.408" v="1013" actId="313"/>
          <ac:spMkLst>
            <pc:docMk/>
            <pc:sldMk cId="3138839681" sldId="284"/>
            <ac:spMk id="3" creationId="{B0D709B6-DB03-486E-A393-141BC35BBE23}"/>
          </ac:spMkLst>
        </pc:spChg>
      </pc:sldChg>
      <pc:sldChg chg="modSp new mod modAnim">
        <pc:chgData name="Glen Holman" userId="6cddabe4-5548-451c-8639-0f00ea160529" providerId="ADAL" clId="{C0208248-6DF5-4A5E-A58B-0427E140F55F}" dt="2022-01-16T11:50:38.028" v="1870"/>
        <pc:sldMkLst>
          <pc:docMk/>
          <pc:sldMk cId="4072496950" sldId="285"/>
        </pc:sldMkLst>
        <pc:spChg chg="mod">
          <ac:chgData name="Glen Holman" userId="6cddabe4-5548-451c-8639-0f00ea160529" providerId="ADAL" clId="{C0208248-6DF5-4A5E-A58B-0427E140F55F}" dt="2022-01-16T10:02:11.459" v="873" actId="20577"/>
          <ac:spMkLst>
            <pc:docMk/>
            <pc:sldMk cId="4072496950" sldId="285"/>
            <ac:spMk id="2" creationId="{85E5A13D-9B17-4FD8-BD7E-FFAF7ABA2BCC}"/>
          </ac:spMkLst>
        </pc:spChg>
        <pc:spChg chg="mod">
          <ac:chgData name="Glen Holman" userId="6cddabe4-5548-451c-8639-0f00ea160529" providerId="ADAL" clId="{C0208248-6DF5-4A5E-A58B-0427E140F55F}" dt="2022-01-16T10:05:53.067" v="1141" actId="20577"/>
          <ac:spMkLst>
            <pc:docMk/>
            <pc:sldMk cId="4072496950" sldId="285"/>
            <ac:spMk id="3" creationId="{FF37675F-22AB-42DE-AAFD-E222ABF122A5}"/>
          </ac:spMkLst>
        </pc:spChg>
      </pc:sldChg>
      <pc:sldChg chg="modSp add mod">
        <pc:chgData name="Glen Holman" userId="6cddabe4-5548-451c-8639-0f00ea160529" providerId="ADAL" clId="{C0208248-6DF5-4A5E-A58B-0427E140F55F}" dt="2022-01-16T10:11:24.016" v="1328" actId="20577"/>
        <pc:sldMkLst>
          <pc:docMk/>
          <pc:sldMk cId="560649131" sldId="286"/>
        </pc:sldMkLst>
        <pc:spChg chg="mod">
          <ac:chgData name="Glen Holman" userId="6cddabe4-5548-451c-8639-0f00ea160529" providerId="ADAL" clId="{C0208248-6DF5-4A5E-A58B-0427E140F55F}" dt="2022-01-16T10:11:24.016" v="1328" actId="20577"/>
          <ac:spMkLst>
            <pc:docMk/>
            <pc:sldMk cId="560649131" sldId="286"/>
            <ac:spMk id="2" creationId="{00000000-0000-0000-0000-000000000000}"/>
          </ac:spMkLst>
        </pc:spChg>
      </pc:sldChg>
      <pc:sldChg chg="modSp new mod ord modAnim">
        <pc:chgData name="Glen Holman" userId="6cddabe4-5548-451c-8639-0f00ea160529" providerId="ADAL" clId="{C0208248-6DF5-4A5E-A58B-0427E140F55F}" dt="2022-01-16T12:10:53.605" v="1900"/>
        <pc:sldMkLst>
          <pc:docMk/>
          <pc:sldMk cId="3708116302" sldId="287"/>
        </pc:sldMkLst>
        <pc:spChg chg="mod">
          <ac:chgData name="Glen Holman" userId="6cddabe4-5548-451c-8639-0f00ea160529" providerId="ADAL" clId="{C0208248-6DF5-4A5E-A58B-0427E140F55F}" dt="2022-01-16T10:09:47.529" v="1198" actId="20577"/>
          <ac:spMkLst>
            <pc:docMk/>
            <pc:sldMk cId="3708116302" sldId="287"/>
            <ac:spMk id="2" creationId="{93790BE7-F663-4598-8B61-0BD26E86899E}"/>
          </ac:spMkLst>
        </pc:spChg>
        <pc:spChg chg="mod">
          <ac:chgData name="Glen Holman" userId="6cddabe4-5548-451c-8639-0f00ea160529" providerId="ADAL" clId="{C0208248-6DF5-4A5E-A58B-0427E140F55F}" dt="2022-01-16T10:13:12.807" v="1546" actId="20577"/>
          <ac:spMkLst>
            <pc:docMk/>
            <pc:sldMk cId="3708116302" sldId="287"/>
            <ac:spMk id="3" creationId="{A63873B3-2F1E-47BD-A696-F3D0F365CD80}"/>
          </ac:spMkLst>
        </pc:spChg>
      </pc:sldChg>
      <pc:sldChg chg="modSp new mod">
        <pc:chgData name="Glen Holman" userId="6cddabe4-5548-451c-8639-0f00ea160529" providerId="ADAL" clId="{C0208248-6DF5-4A5E-A58B-0427E140F55F}" dt="2022-01-16T10:19:27.034" v="1637" actId="122"/>
        <pc:sldMkLst>
          <pc:docMk/>
          <pc:sldMk cId="1168354373" sldId="288"/>
        </pc:sldMkLst>
        <pc:spChg chg="mod">
          <ac:chgData name="Glen Holman" userId="6cddabe4-5548-451c-8639-0f00ea160529" providerId="ADAL" clId="{C0208248-6DF5-4A5E-A58B-0427E140F55F}" dt="2022-01-16T10:19:27.034" v="1637" actId="122"/>
          <ac:spMkLst>
            <pc:docMk/>
            <pc:sldMk cId="1168354373" sldId="288"/>
            <ac:spMk id="2" creationId="{214CB6E2-65FD-4B3B-AC53-6E75FF9BE6EF}"/>
          </ac:spMkLst>
        </pc:spChg>
      </pc:sldChg>
      <pc:sldChg chg="new del">
        <pc:chgData name="Glen Holman" userId="6cddabe4-5548-451c-8639-0f00ea160529" providerId="ADAL" clId="{C0208248-6DF5-4A5E-A58B-0427E140F55F}" dt="2022-01-16T11:35:36.477" v="1651" actId="47"/>
        <pc:sldMkLst>
          <pc:docMk/>
          <pc:sldMk cId="49361582" sldId="289"/>
        </pc:sldMkLst>
      </pc:sldChg>
      <pc:sldChg chg="delSp add ord setBg delDesignElem">
        <pc:chgData name="Glen Holman" userId="6cddabe4-5548-451c-8639-0f00ea160529" providerId="ADAL" clId="{C0208248-6DF5-4A5E-A58B-0427E140F55F}" dt="2022-01-16T11:35:32.785" v="1650"/>
        <pc:sldMkLst>
          <pc:docMk/>
          <pc:sldMk cId="3486851638" sldId="319"/>
        </pc:sldMkLst>
        <pc:spChg chg="del">
          <ac:chgData name="Glen Holman" userId="6cddabe4-5548-451c-8639-0f00ea160529" providerId="ADAL" clId="{C0208248-6DF5-4A5E-A58B-0427E140F55F}" dt="2022-01-16T11:35:29.487" v="1648"/>
          <ac:spMkLst>
            <pc:docMk/>
            <pc:sldMk cId="3486851638" sldId="319"/>
            <ac:spMk id="22" creationId="{6B3BAD04-E614-4C16-8360-019FCF0045AC}"/>
          </ac:spMkLst>
        </pc:spChg>
      </pc:sldChg>
      <pc:sldChg chg="modSp add mod ord">
        <pc:chgData name="Glen Holman" userId="6cddabe4-5548-451c-8639-0f00ea160529" providerId="ADAL" clId="{C0208248-6DF5-4A5E-A58B-0427E140F55F}" dt="2022-01-16T11:38:10.046" v="1776" actId="1076"/>
        <pc:sldMkLst>
          <pc:docMk/>
          <pc:sldMk cId="3099839962" sldId="320"/>
        </pc:sldMkLst>
        <pc:spChg chg="mod">
          <ac:chgData name="Glen Holman" userId="6cddabe4-5548-451c-8639-0f00ea160529" providerId="ADAL" clId="{C0208248-6DF5-4A5E-A58B-0427E140F55F}" dt="2022-01-16T11:38:06.530" v="1775" actId="1076"/>
          <ac:spMkLst>
            <pc:docMk/>
            <pc:sldMk cId="3099839962" sldId="320"/>
            <ac:spMk id="2" creationId="{FF4AC3D1-3CBA-4D0E-9AC3-7396DDA7C87F}"/>
          </ac:spMkLst>
        </pc:spChg>
        <pc:picChg chg="mod">
          <ac:chgData name="Glen Holman" userId="6cddabe4-5548-451c-8639-0f00ea160529" providerId="ADAL" clId="{C0208248-6DF5-4A5E-A58B-0427E140F55F}" dt="2022-01-16T11:38:10.046" v="1776" actId="1076"/>
          <ac:picMkLst>
            <pc:docMk/>
            <pc:sldMk cId="3099839962" sldId="320"/>
            <ac:picMk id="8" creationId="{CF8B386A-440B-4627-9FED-C445ABF2BEE8}"/>
          </ac:picMkLst>
        </pc:picChg>
      </pc:sldChg>
      <pc:sldChg chg="modSp add mod">
        <pc:chgData name="Glen Holman" userId="6cddabe4-5548-451c-8639-0f00ea160529" providerId="ADAL" clId="{C0208248-6DF5-4A5E-A58B-0427E140F55F}" dt="2022-01-16T11:51:26.031" v="1893" actId="20577"/>
        <pc:sldMkLst>
          <pc:docMk/>
          <pc:sldMk cId="192036699" sldId="321"/>
        </pc:sldMkLst>
        <pc:spChg chg="mod">
          <ac:chgData name="Glen Holman" userId="6cddabe4-5548-451c-8639-0f00ea160529" providerId="ADAL" clId="{C0208248-6DF5-4A5E-A58B-0427E140F55F}" dt="2022-01-16T11:51:26.031" v="1893" actId="20577"/>
          <ac:spMkLst>
            <pc:docMk/>
            <pc:sldMk cId="192036699" sldId="321"/>
            <ac:spMk id="2" creationId="{FF4AC3D1-3CBA-4D0E-9AC3-7396DDA7C87F}"/>
          </ac:spMkLst>
        </pc:spChg>
      </pc:sldChg>
      <pc:sldChg chg="modSp add mod ord">
        <pc:chgData name="Glen Holman" userId="6cddabe4-5548-451c-8639-0f00ea160529" providerId="ADAL" clId="{C0208248-6DF5-4A5E-A58B-0427E140F55F}" dt="2022-01-16T12:11:53.736" v="1943" actId="122"/>
        <pc:sldMkLst>
          <pc:docMk/>
          <pc:sldMk cId="337356465" sldId="322"/>
        </pc:sldMkLst>
        <pc:spChg chg="mod">
          <ac:chgData name="Glen Holman" userId="6cddabe4-5548-451c-8639-0f00ea160529" providerId="ADAL" clId="{C0208248-6DF5-4A5E-A58B-0427E140F55F}" dt="2022-01-16T12:11:53.736" v="1943" actId="122"/>
          <ac:spMkLst>
            <pc:docMk/>
            <pc:sldMk cId="337356465" sldId="322"/>
            <ac:spMk id="2" creationId="{F9D7AE69-927B-44D7-AD62-AD377503A1A6}"/>
          </ac:spMkLst>
        </pc:spChg>
        <pc:picChg chg="mod">
          <ac:chgData name="Glen Holman" userId="6cddabe4-5548-451c-8639-0f00ea160529" providerId="ADAL" clId="{C0208248-6DF5-4A5E-A58B-0427E140F55F}" dt="2022-01-16T12:11:32.352" v="1909" actId="1076"/>
          <ac:picMkLst>
            <pc:docMk/>
            <pc:sldMk cId="337356465" sldId="322"/>
            <ac:picMk id="1026" creationId="{94EFCDEA-F553-4871-BA2A-35C07160109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ZA"/>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49021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10712-5C79-4613-A5F1-F17BEC2C5C98}" type="datetimeFigureOut">
              <a:rPr lang="en-ZA" smtClean="0"/>
              <a:t>2022/01/16</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26870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154609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47637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628978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810712-5C79-4613-A5F1-F17BEC2C5C98}" type="datetimeFigureOut">
              <a:rPr lang="en-ZA" smtClean="0"/>
              <a:t>2022/01/16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5275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8810712-5C79-4613-A5F1-F17BEC2C5C98}" type="datetimeFigureOut">
              <a:rPr lang="en-ZA" smtClean="0"/>
              <a:t>2022/01/16</a:t>
            </a:fld>
            <a:endParaRPr lang="en-ZA"/>
          </a:p>
        </p:txBody>
      </p:sp>
      <p:sp>
        <p:nvSpPr>
          <p:cNvPr id="8" name="Footer Placeholder 7"/>
          <p:cNvSpPr>
            <a:spLocks noGrp="1"/>
          </p:cNvSpPr>
          <p:nvPr>
            <p:ph type="ftr" sz="quarter" idx="11"/>
          </p:nvPr>
        </p:nvSpPr>
        <p:spPr>
          <a:xfrm>
            <a:off x="561111" y="6391838"/>
            <a:ext cx="3644282" cy="304801"/>
          </a:xfrm>
        </p:spPr>
        <p:txBody>
          <a:bodyPr/>
          <a:lstStyle/>
          <a:p>
            <a:endParaRPr lang="en-ZA"/>
          </a:p>
        </p:txBody>
      </p:sp>
      <p:sp>
        <p:nvSpPr>
          <p:cNvPr id="9" name="Slide Number Placeholder 8"/>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47835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222707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53482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132019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10712-5C79-4613-A5F1-F17BEC2C5C98}" type="datetimeFigureOut">
              <a:rPr lang="en-ZA" smtClean="0"/>
              <a:t>2022/01/16</a:t>
            </a:fld>
            <a:endParaRPr lang="en-ZA"/>
          </a:p>
        </p:txBody>
      </p:sp>
      <p:sp>
        <p:nvSpPr>
          <p:cNvPr id="5" name="Footer Placeholder 4"/>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122004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810712-5C79-4613-A5F1-F17BEC2C5C98}" type="datetimeFigureOut">
              <a:rPr lang="en-ZA" smtClean="0"/>
              <a:t>2022/01/16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91051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810712-5C79-4613-A5F1-F17BEC2C5C98}" type="datetimeFigureOut">
              <a:rPr lang="en-ZA" smtClean="0"/>
              <a:t>2022/01/16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119347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810712-5C79-4613-A5F1-F17BEC2C5C98}" type="datetimeFigureOut">
              <a:rPr lang="en-ZA" smtClean="0"/>
              <a:t>2022/01/16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54400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10712-5C79-4613-A5F1-F17BEC2C5C98}" type="datetimeFigureOut">
              <a:rPr lang="en-ZA" smtClean="0"/>
              <a:t>2022/01/16</a:t>
            </a:fld>
            <a:endParaRPr lang="en-ZA"/>
          </a:p>
        </p:txBody>
      </p:sp>
      <p:sp>
        <p:nvSpPr>
          <p:cNvPr id="3" name="Footer Placeholder 2"/>
          <p:cNvSpPr>
            <a:spLocks noGrp="1"/>
          </p:cNvSpPr>
          <p:nvPr>
            <p:ph type="ftr" sz="quarter" idx="11"/>
          </p:nvPr>
        </p:nvSpPr>
        <p:spPr/>
        <p:txBody>
          <a:bodyPr/>
          <a:lstStyle/>
          <a:p>
            <a:endParaRPr lang="en-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45271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10712-5C79-4613-A5F1-F17BEC2C5C98}" type="datetimeFigureOut">
              <a:rPr lang="en-ZA" smtClean="0"/>
              <a:t>2022/01/16</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399250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10712-5C79-4613-A5F1-F17BEC2C5C98}" type="datetimeFigureOut">
              <a:rPr lang="en-ZA" smtClean="0"/>
              <a:t>2022/01/16</a:t>
            </a:fld>
            <a:endParaRPr lang="en-ZA"/>
          </a:p>
        </p:txBody>
      </p:sp>
      <p:sp>
        <p:nvSpPr>
          <p:cNvPr id="6" name="Footer Placeholder 5"/>
          <p:cNvSpPr>
            <a:spLocks noGrp="1"/>
          </p:cNvSpPr>
          <p:nvPr>
            <p:ph type="ftr" sz="quarter" idx="11"/>
          </p:nvPr>
        </p:nvSpPr>
        <p:spPr/>
        <p:txBody>
          <a:bodyPr/>
          <a:lstStyle/>
          <a:p>
            <a:endParaRPr lang="en-ZA"/>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238B4EE-2B95-40FF-AF37-CACC63FF500D}" type="slidenum">
              <a:rPr lang="en-ZA" smtClean="0"/>
              <a:t>‹#›</a:t>
            </a:fld>
            <a:endParaRPr lang="en-ZA"/>
          </a:p>
        </p:txBody>
      </p:sp>
    </p:spTree>
    <p:extLst>
      <p:ext uri="{BB962C8B-B14F-4D97-AF65-F5344CB8AC3E}">
        <p14:creationId xmlns:p14="http://schemas.microsoft.com/office/powerpoint/2010/main" val="251119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8810712-5C79-4613-A5F1-F17BEC2C5C98}" type="datetimeFigureOut">
              <a:rPr lang="en-ZA" smtClean="0"/>
              <a:t>2022/01/16</a:t>
            </a:fld>
            <a:endParaRPr lang="en-ZA"/>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ZA"/>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238B4EE-2B95-40FF-AF37-CACC63FF500D}" type="slidenum">
              <a:rPr lang="en-ZA" smtClean="0"/>
              <a:t>‹#›</a:t>
            </a:fld>
            <a:endParaRPr lang="en-ZA"/>
          </a:p>
        </p:txBody>
      </p:sp>
    </p:spTree>
    <p:extLst>
      <p:ext uri="{BB962C8B-B14F-4D97-AF65-F5344CB8AC3E}">
        <p14:creationId xmlns:p14="http://schemas.microsoft.com/office/powerpoint/2010/main" val="22376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25B60-5235-4F43-B659-C3D0292C3D20}"/>
              </a:ext>
            </a:extLst>
          </p:cNvPr>
          <p:cNvPicPr/>
          <p:nvPr/>
        </p:nvPicPr>
        <p:blipFill rotWithShape="1">
          <a:blip r:embed="rId2">
            <a:extLst>
              <a:ext uri="{28A0092B-C50C-407E-A947-70E740481C1C}">
                <a14:useLocalDpi xmlns:a14="http://schemas.microsoft.com/office/drawing/2010/main" val="0"/>
              </a:ext>
            </a:extLst>
          </a:blip>
          <a:srcRect t="4946" b="8181"/>
          <a:stretch/>
        </p:blipFill>
        <p:spPr>
          <a:xfrm>
            <a:off x="20" y="10"/>
            <a:ext cx="12191980" cy="6857990"/>
          </a:xfrm>
          <a:prstGeom prst="rect">
            <a:avLst/>
          </a:prstGeom>
          <a:solidFill>
            <a:schemeClr val="bg2">
              <a:lumMod val="75000"/>
            </a:schemeClr>
          </a:solidFill>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Title 1">
            <a:extLst>
              <a:ext uri="{FF2B5EF4-FFF2-40B4-BE49-F238E27FC236}">
                <a16:creationId xmlns:a16="http://schemas.microsoft.com/office/drawing/2014/main" id="{FF4AC3D1-3CBA-4D0E-9AC3-7396DDA7C87F}"/>
              </a:ext>
            </a:extLst>
          </p:cNvPr>
          <p:cNvSpPr>
            <a:spLocks noGrp="1"/>
          </p:cNvSpPr>
          <p:nvPr>
            <p:ph type="ctrTitle"/>
          </p:nvPr>
        </p:nvSpPr>
        <p:spPr>
          <a:xfrm>
            <a:off x="841248" y="4199861"/>
            <a:ext cx="8856059" cy="1064597"/>
          </a:xfrm>
        </p:spPr>
        <p:txBody>
          <a:bodyPr>
            <a:normAutofit/>
          </a:bodyPr>
          <a:lstStyle/>
          <a:p>
            <a:r>
              <a:rPr lang="en-ZA" sz="5400" dirty="0" err="1">
                <a:solidFill>
                  <a:srgbClr val="FFFFFF"/>
                </a:solidFill>
              </a:rPr>
              <a:t>Lebensohl</a:t>
            </a:r>
            <a:endParaRPr lang="en-ZA" sz="5400" dirty="0">
              <a:solidFill>
                <a:srgbClr val="FFFFFF"/>
              </a:solidFill>
            </a:endParaRPr>
          </a:p>
        </p:txBody>
      </p:sp>
      <p:pic>
        <p:nvPicPr>
          <p:cNvPr id="6" name="Picture 5">
            <a:extLst>
              <a:ext uri="{FF2B5EF4-FFF2-40B4-BE49-F238E27FC236}">
                <a16:creationId xmlns:a16="http://schemas.microsoft.com/office/drawing/2014/main" id="{7BD7ABBA-FE0C-41BD-B11A-5DCA1FA4C854}"/>
              </a:ext>
            </a:extLst>
          </p:cNvPr>
          <p:cNvPicPr>
            <a:picLocks noChangeAspect="1"/>
          </p:cNvPicPr>
          <p:nvPr/>
        </p:nvPicPr>
        <p:blipFill rotWithShape="1">
          <a:blip r:embed="rId3"/>
          <a:srcRect l="23593" t="38761" r="24219" b="18471"/>
          <a:stretch/>
        </p:blipFill>
        <p:spPr>
          <a:xfrm>
            <a:off x="5057774" y="676591"/>
            <a:ext cx="6276975" cy="2893520"/>
          </a:xfrm>
          <a:prstGeom prst="rect">
            <a:avLst/>
          </a:prstGeom>
        </p:spPr>
      </p:pic>
      <p:pic>
        <p:nvPicPr>
          <p:cNvPr id="8" name="Picture 7">
            <a:extLst>
              <a:ext uri="{FF2B5EF4-FFF2-40B4-BE49-F238E27FC236}">
                <a16:creationId xmlns:a16="http://schemas.microsoft.com/office/drawing/2014/main" id="{CF8B386A-440B-4627-9FED-C445ABF2BEE8}"/>
              </a:ext>
            </a:extLst>
          </p:cNvPr>
          <p:cNvPicPr>
            <a:picLocks noChangeAspect="1"/>
          </p:cNvPicPr>
          <p:nvPr/>
        </p:nvPicPr>
        <p:blipFill rotWithShape="1">
          <a:blip r:embed="rId4">
            <a:alphaModFix amt="70000"/>
          </a:blip>
          <a:srcRect l="50000" t="24722" r="32031" b="65278"/>
          <a:stretch/>
        </p:blipFill>
        <p:spPr>
          <a:xfrm>
            <a:off x="8318347" y="5543392"/>
            <a:ext cx="2190750" cy="685800"/>
          </a:xfrm>
          <a:prstGeom prst="rect">
            <a:avLst/>
          </a:prstGeom>
        </p:spPr>
      </p:pic>
    </p:spTree>
    <p:extLst>
      <p:ext uri="{BB962C8B-B14F-4D97-AF65-F5344CB8AC3E}">
        <p14:creationId xmlns:p14="http://schemas.microsoft.com/office/powerpoint/2010/main" val="348685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53A3-5314-44D5-8346-1D5B0F7D6A4C}"/>
              </a:ext>
            </a:extLst>
          </p:cNvPr>
          <p:cNvSpPr>
            <a:spLocks noGrp="1"/>
          </p:cNvSpPr>
          <p:nvPr>
            <p:ph type="title"/>
          </p:nvPr>
        </p:nvSpPr>
        <p:spPr/>
        <p:txBody>
          <a:bodyPr/>
          <a:lstStyle/>
          <a:p>
            <a:pPr algn="ctr"/>
            <a:r>
              <a:rPr lang="en-US" dirty="0"/>
              <a:t>The 9 card fit</a:t>
            </a:r>
            <a:endParaRPr lang="en-ZA" dirty="0"/>
          </a:p>
        </p:txBody>
      </p:sp>
      <p:sp>
        <p:nvSpPr>
          <p:cNvPr id="3" name="Content Placeholder 2">
            <a:extLst>
              <a:ext uri="{FF2B5EF4-FFF2-40B4-BE49-F238E27FC236}">
                <a16:creationId xmlns:a16="http://schemas.microsoft.com/office/drawing/2014/main" id="{B804E97C-366B-4B39-981D-D4680CED3202}"/>
              </a:ext>
            </a:extLst>
          </p:cNvPr>
          <p:cNvSpPr>
            <a:spLocks noGrp="1"/>
          </p:cNvSpPr>
          <p:nvPr>
            <p:ph idx="1"/>
          </p:nvPr>
        </p:nvSpPr>
        <p:spPr/>
        <p:txBody>
          <a:bodyPr/>
          <a:lstStyle/>
          <a:p>
            <a:r>
              <a:rPr lang="en-US" dirty="0"/>
              <a:t>Let’s assume that we have 9 cards in spades. That means the opponents hold only 4 spades and therefore 22 cards in the other three suits. They cannot be divided into 7 Hearts,7 diamonds and 7 Clubs, because that only adds up to 21.</a:t>
            </a:r>
          </a:p>
          <a:p>
            <a:r>
              <a:rPr lang="en-US" dirty="0"/>
              <a:t>This means that the opponents have at least an 8 card fit in Hearts, Diamonds or Clubs.</a:t>
            </a:r>
          </a:p>
          <a:p>
            <a:r>
              <a:rPr lang="en-US" dirty="0"/>
              <a:t>The law now says something very different now. If you add our 9 card fit to their 8 card fit, it </a:t>
            </a:r>
            <a:r>
              <a:rPr lang="en-US" dirty="0" err="1"/>
              <a:t>nows</a:t>
            </a:r>
            <a:r>
              <a:rPr lang="en-US" dirty="0"/>
              <a:t> says that there are 17 tricks available.</a:t>
            </a:r>
          </a:p>
          <a:p>
            <a:r>
              <a:rPr lang="en-US" dirty="0"/>
              <a:t>So that one extra card for us implies 2 more tricks according to the law.</a:t>
            </a:r>
            <a:endParaRPr lang="en-ZA" dirty="0"/>
          </a:p>
        </p:txBody>
      </p:sp>
    </p:spTree>
    <p:extLst>
      <p:ext uri="{BB962C8B-B14F-4D97-AF65-F5344CB8AC3E}">
        <p14:creationId xmlns:p14="http://schemas.microsoft.com/office/powerpoint/2010/main" val="3622226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256B-399F-49A7-B805-86110135E25A}"/>
              </a:ext>
            </a:extLst>
          </p:cNvPr>
          <p:cNvSpPr>
            <a:spLocks noGrp="1"/>
          </p:cNvSpPr>
          <p:nvPr>
            <p:ph type="title"/>
          </p:nvPr>
        </p:nvSpPr>
        <p:spPr/>
        <p:txBody>
          <a:bodyPr/>
          <a:lstStyle/>
          <a:p>
            <a:pPr algn="ctr"/>
            <a:r>
              <a:rPr lang="en-US" dirty="0"/>
              <a:t>What are the Ramifications</a:t>
            </a:r>
            <a:endParaRPr lang="en-ZA" dirty="0"/>
          </a:p>
        </p:txBody>
      </p:sp>
      <p:sp>
        <p:nvSpPr>
          <p:cNvPr id="3" name="Content Placeholder 2">
            <a:extLst>
              <a:ext uri="{FF2B5EF4-FFF2-40B4-BE49-F238E27FC236}">
                <a16:creationId xmlns:a16="http://schemas.microsoft.com/office/drawing/2014/main" id="{023D6F0A-A987-414C-8ACC-9A29A7664E07}"/>
              </a:ext>
            </a:extLst>
          </p:cNvPr>
          <p:cNvSpPr>
            <a:spLocks noGrp="1"/>
          </p:cNvSpPr>
          <p:nvPr>
            <p:ph idx="1"/>
          </p:nvPr>
        </p:nvSpPr>
        <p:spPr/>
        <p:txBody>
          <a:bodyPr/>
          <a:lstStyle/>
          <a:p>
            <a:r>
              <a:rPr lang="en-US" dirty="0"/>
              <a:t>With 17 tricks available, one of the sides has to be able to make something at the 3 level.</a:t>
            </a:r>
          </a:p>
          <a:p>
            <a:r>
              <a:rPr lang="en-US" dirty="0"/>
              <a:t>This is behind such conventions as Bergen raise and splinters which are designed to get you to the right level which is the 3 level or above.</a:t>
            </a:r>
          </a:p>
          <a:p>
            <a:r>
              <a:rPr lang="en-US" dirty="0"/>
              <a:t>Remember that the law does not say how this 17 tricks are divided.</a:t>
            </a:r>
          </a:p>
          <a:p>
            <a:r>
              <a:rPr lang="en-US" dirty="0"/>
              <a:t>Again an example.</a:t>
            </a:r>
            <a:endParaRPr lang="en-ZA" dirty="0"/>
          </a:p>
        </p:txBody>
      </p:sp>
    </p:spTree>
    <p:extLst>
      <p:ext uri="{BB962C8B-B14F-4D97-AF65-F5344CB8AC3E}">
        <p14:creationId xmlns:p14="http://schemas.microsoft.com/office/powerpoint/2010/main" val="26057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FD32-FAAA-495C-B371-4E8BBB4323C6}"/>
              </a:ext>
            </a:extLst>
          </p:cNvPr>
          <p:cNvSpPr>
            <a:spLocks noGrp="1"/>
          </p:cNvSpPr>
          <p:nvPr>
            <p:ph type="title"/>
          </p:nvPr>
        </p:nvSpPr>
        <p:spPr/>
        <p:txBody>
          <a:bodyPr/>
          <a:lstStyle/>
          <a:p>
            <a:pPr algn="ctr"/>
            <a:r>
              <a:rPr lang="en-US" dirty="0"/>
              <a:t>When Does the Law Not Work?</a:t>
            </a:r>
            <a:endParaRPr lang="en-ZA" dirty="0"/>
          </a:p>
        </p:txBody>
      </p:sp>
      <p:sp>
        <p:nvSpPr>
          <p:cNvPr id="3" name="Content Placeholder 2">
            <a:extLst>
              <a:ext uri="{FF2B5EF4-FFF2-40B4-BE49-F238E27FC236}">
                <a16:creationId xmlns:a16="http://schemas.microsoft.com/office/drawing/2014/main" id="{2C81ED56-BD0D-44B1-8690-C1F361234BD5}"/>
              </a:ext>
            </a:extLst>
          </p:cNvPr>
          <p:cNvSpPr>
            <a:spLocks noGrp="1"/>
          </p:cNvSpPr>
          <p:nvPr>
            <p:ph idx="1"/>
          </p:nvPr>
        </p:nvSpPr>
        <p:spPr/>
        <p:txBody>
          <a:bodyPr/>
          <a:lstStyle/>
          <a:p>
            <a:r>
              <a:rPr lang="en-US" dirty="0"/>
              <a:t>When both sides have double fits, then the number of tricks available can be much higher.</a:t>
            </a:r>
          </a:p>
          <a:p>
            <a:r>
              <a:rPr lang="en-US" dirty="0"/>
              <a:t>If both sides have scattered </a:t>
            </a:r>
            <a:r>
              <a:rPr lang="en-US" dirty="0" err="1"/>
              <a:t>honours</a:t>
            </a:r>
            <a:r>
              <a:rPr lang="en-US" dirty="0"/>
              <a:t> then there may be less tricks available.</a:t>
            </a:r>
          </a:p>
          <a:p>
            <a:r>
              <a:rPr lang="en-US" dirty="0"/>
              <a:t>If you want to read more about this, the best books are Larry Cohen’s two books. To bid or Not to bid and Following the Law.</a:t>
            </a:r>
          </a:p>
          <a:p>
            <a:r>
              <a:rPr lang="en-US" dirty="0"/>
              <a:t>https://www.amazon.com/gp/product/B00KWL8NME/ref=dbs_a_def_rwt_bibl_vppi_i7</a:t>
            </a:r>
          </a:p>
          <a:p>
            <a:r>
              <a:rPr lang="en-US" dirty="0"/>
              <a:t>https://www.amazon.com/Larry-Cohen/e/B0034NVGLC?ref=sr_ntt_srch_lnk_1&amp;qid=1642316937&amp;sr=1-1</a:t>
            </a:r>
          </a:p>
          <a:p>
            <a:endParaRPr lang="en-ZA" dirty="0"/>
          </a:p>
        </p:txBody>
      </p:sp>
    </p:spTree>
    <p:extLst>
      <p:ext uri="{BB962C8B-B14F-4D97-AF65-F5344CB8AC3E}">
        <p14:creationId xmlns:p14="http://schemas.microsoft.com/office/powerpoint/2010/main" val="41098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FE39-C139-43F1-9F82-B2478D4904FB}"/>
              </a:ext>
            </a:extLst>
          </p:cNvPr>
          <p:cNvSpPr>
            <a:spLocks noGrp="1"/>
          </p:cNvSpPr>
          <p:nvPr>
            <p:ph type="title"/>
          </p:nvPr>
        </p:nvSpPr>
        <p:spPr/>
        <p:txBody>
          <a:bodyPr/>
          <a:lstStyle/>
          <a:p>
            <a:pPr algn="ctr"/>
            <a:r>
              <a:rPr lang="en-US" dirty="0"/>
              <a:t>Another Ramification</a:t>
            </a:r>
            <a:endParaRPr lang="en-ZA" dirty="0"/>
          </a:p>
        </p:txBody>
      </p:sp>
      <p:sp>
        <p:nvSpPr>
          <p:cNvPr id="3" name="Content Placeholder 2">
            <a:extLst>
              <a:ext uri="{FF2B5EF4-FFF2-40B4-BE49-F238E27FC236}">
                <a16:creationId xmlns:a16="http://schemas.microsoft.com/office/drawing/2014/main" id="{1EEDB1B5-F64D-4654-8CF5-131E60F649B6}"/>
              </a:ext>
            </a:extLst>
          </p:cNvPr>
          <p:cNvSpPr>
            <a:spLocks noGrp="1"/>
          </p:cNvSpPr>
          <p:nvPr>
            <p:ph idx="1"/>
          </p:nvPr>
        </p:nvSpPr>
        <p:spPr/>
        <p:txBody>
          <a:bodyPr/>
          <a:lstStyle/>
          <a:p>
            <a:r>
              <a:rPr lang="en-US" dirty="0"/>
              <a:t>The little bit of poetry that I give my students is:</a:t>
            </a:r>
          </a:p>
          <a:p>
            <a:r>
              <a:rPr lang="en-ZA" dirty="0"/>
              <a:t>With 8 step on the brake</a:t>
            </a:r>
          </a:p>
          <a:p>
            <a:r>
              <a:rPr lang="en-ZA" dirty="0"/>
              <a:t>With 9 try to climb.</a:t>
            </a:r>
          </a:p>
          <a:p>
            <a:r>
              <a:rPr lang="en-ZA" dirty="0"/>
              <a:t>Intuitively you know this to be the case. It is much more pleasant to take 10 tricks with a 9 card fit than an 8 card fit. For one it is much less likely that trumps are going to split nicely. </a:t>
            </a:r>
            <a:endParaRPr lang="en-US" dirty="0"/>
          </a:p>
        </p:txBody>
      </p:sp>
    </p:spTree>
    <p:extLst>
      <p:ext uri="{BB962C8B-B14F-4D97-AF65-F5344CB8AC3E}">
        <p14:creationId xmlns:p14="http://schemas.microsoft.com/office/powerpoint/2010/main" val="35494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B6E2-65FD-4B3B-AC53-6E75FF9BE6EF}"/>
              </a:ext>
            </a:extLst>
          </p:cNvPr>
          <p:cNvSpPr>
            <a:spLocks noGrp="1"/>
          </p:cNvSpPr>
          <p:nvPr>
            <p:ph type="ctrTitle"/>
          </p:nvPr>
        </p:nvSpPr>
        <p:spPr/>
        <p:txBody>
          <a:bodyPr/>
          <a:lstStyle/>
          <a:p>
            <a:pPr algn="ctr"/>
            <a:r>
              <a:rPr lang="en-US" dirty="0"/>
              <a:t>Part 2 Auctions Over 1 Spade double</a:t>
            </a:r>
            <a:endParaRPr lang="en-ZA" dirty="0"/>
          </a:p>
        </p:txBody>
      </p:sp>
      <p:sp>
        <p:nvSpPr>
          <p:cNvPr id="3" name="Subtitle 2">
            <a:extLst>
              <a:ext uri="{FF2B5EF4-FFF2-40B4-BE49-F238E27FC236}">
                <a16:creationId xmlns:a16="http://schemas.microsoft.com/office/drawing/2014/main" id="{4E2FBF1C-0D55-43BA-9720-5353EE6FD124}"/>
              </a:ext>
            </a:extLst>
          </p:cNvPr>
          <p:cNvSpPr>
            <a:spLocks noGrp="1"/>
          </p:cNvSpPr>
          <p:nvPr>
            <p:ph type="subTitle" idx="1"/>
          </p:nvPr>
        </p:nvSpPr>
        <p:spPr/>
        <p:txBody>
          <a:bodyPr/>
          <a:lstStyle/>
          <a:p>
            <a:endParaRPr lang="en-ZA"/>
          </a:p>
        </p:txBody>
      </p:sp>
    </p:spTree>
    <p:extLst>
      <p:ext uri="{BB962C8B-B14F-4D97-AF65-F5344CB8AC3E}">
        <p14:creationId xmlns:p14="http://schemas.microsoft.com/office/powerpoint/2010/main" val="116835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200C-73DE-438B-8257-9A047DF38CA3}"/>
              </a:ext>
            </a:extLst>
          </p:cNvPr>
          <p:cNvSpPr>
            <a:spLocks noGrp="1"/>
          </p:cNvSpPr>
          <p:nvPr>
            <p:ph type="title"/>
          </p:nvPr>
        </p:nvSpPr>
        <p:spPr/>
        <p:txBody>
          <a:bodyPr/>
          <a:lstStyle/>
          <a:p>
            <a:pPr algn="ctr"/>
            <a:r>
              <a:rPr lang="en-US" dirty="0"/>
              <a:t>Definition of Total Points</a:t>
            </a:r>
            <a:endParaRPr lang="en-ZA" dirty="0"/>
          </a:p>
        </p:txBody>
      </p:sp>
      <p:sp>
        <p:nvSpPr>
          <p:cNvPr id="3" name="Content Placeholder 2">
            <a:extLst>
              <a:ext uri="{FF2B5EF4-FFF2-40B4-BE49-F238E27FC236}">
                <a16:creationId xmlns:a16="http://schemas.microsoft.com/office/drawing/2014/main" id="{DCFAF532-E501-4F03-B708-D9F61A93751A}"/>
              </a:ext>
            </a:extLst>
          </p:cNvPr>
          <p:cNvSpPr>
            <a:spLocks noGrp="1"/>
          </p:cNvSpPr>
          <p:nvPr>
            <p:ph idx="1"/>
          </p:nvPr>
        </p:nvSpPr>
        <p:spPr/>
        <p:txBody>
          <a:bodyPr>
            <a:normAutofit lnSpcReduction="10000"/>
          </a:bodyPr>
          <a:lstStyle/>
          <a:p>
            <a:r>
              <a:rPr lang="en-US" dirty="0"/>
              <a:t>Firstly we need a few definitions.</a:t>
            </a:r>
          </a:p>
          <a:p>
            <a:r>
              <a:rPr lang="en-US" dirty="0"/>
              <a:t>Total points using 4321, 321 and 531 evaluations.</a:t>
            </a:r>
            <a:endParaRPr lang="en-ZA" dirty="0"/>
          </a:p>
          <a:p>
            <a:r>
              <a:rPr lang="en-ZA" dirty="0"/>
              <a:t>4321 is just 4 for an ace, 3 for a king etc.</a:t>
            </a:r>
          </a:p>
          <a:p>
            <a:r>
              <a:rPr lang="en-ZA" dirty="0"/>
              <a:t>321 is just 3 for a void, 2 for a singleton and 1 for a doubleton</a:t>
            </a:r>
          </a:p>
          <a:p>
            <a:r>
              <a:rPr lang="en-ZA" dirty="0"/>
              <a:t>531 is the adjustment we make to 321 if we have a good fit. 5 for a void,</a:t>
            </a:r>
            <a:r>
              <a:rPr lang="en-US" dirty="0"/>
              <a:t> 3 for a singleton and 1 for a double. Add these up and you get your total points.</a:t>
            </a:r>
          </a:p>
          <a:p>
            <a:r>
              <a:rPr lang="en-US" dirty="0"/>
              <a:t>If you are playing with a robot at the table you will often see in the alert box 4-7 hcp for a preemptive jump to the 3 level. This is another case of following the law.</a:t>
            </a:r>
            <a:endParaRPr lang="en-ZA" dirty="0"/>
          </a:p>
          <a:p>
            <a:endParaRPr lang="en-ZA" dirty="0"/>
          </a:p>
        </p:txBody>
      </p:sp>
    </p:spTree>
    <p:extLst>
      <p:ext uri="{BB962C8B-B14F-4D97-AF65-F5344CB8AC3E}">
        <p14:creationId xmlns:p14="http://schemas.microsoft.com/office/powerpoint/2010/main" val="9427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A7D4-3ED2-49CE-9C14-2509961FBF3E}"/>
              </a:ext>
            </a:extLst>
          </p:cNvPr>
          <p:cNvSpPr>
            <a:spLocks noGrp="1"/>
          </p:cNvSpPr>
          <p:nvPr>
            <p:ph type="title"/>
          </p:nvPr>
        </p:nvSpPr>
        <p:spPr/>
        <p:txBody>
          <a:bodyPr/>
          <a:lstStyle/>
          <a:p>
            <a:pPr algn="ctr"/>
            <a:r>
              <a:rPr lang="en-US" dirty="0"/>
              <a:t>Definition of Raises</a:t>
            </a:r>
            <a:endParaRPr lang="en-ZA" dirty="0"/>
          </a:p>
        </p:txBody>
      </p:sp>
      <p:sp>
        <p:nvSpPr>
          <p:cNvPr id="3" name="Content Placeholder 2">
            <a:extLst>
              <a:ext uri="{FF2B5EF4-FFF2-40B4-BE49-F238E27FC236}">
                <a16:creationId xmlns:a16="http://schemas.microsoft.com/office/drawing/2014/main" id="{F94B8F7B-D5A2-474D-B916-0C581A386CF5}"/>
              </a:ext>
            </a:extLst>
          </p:cNvPr>
          <p:cNvSpPr>
            <a:spLocks noGrp="1"/>
          </p:cNvSpPr>
          <p:nvPr>
            <p:ph idx="1"/>
          </p:nvPr>
        </p:nvSpPr>
        <p:spPr/>
        <p:txBody>
          <a:bodyPr/>
          <a:lstStyle/>
          <a:p>
            <a:pPr>
              <a:buFont typeface="+mj-lt"/>
              <a:buAutoNum type="arabicPeriod"/>
            </a:pPr>
            <a:r>
              <a:rPr lang="en-US" dirty="0"/>
              <a:t>Bad raise, 4-7 total points, or as my friend Adele calls it a Tibetan Yak raise.</a:t>
            </a:r>
          </a:p>
          <a:p>
            <a:pPr>
              <a:buFont typeface="+mj-lt"/>
              <a:buAutoNum type="arabicPeriod"/>
            </a:pPr>
            <a:r>
              <a:rPr lang="en-US" dirty="0"/>
              <a:t>Normal Raise 6-9 total points</a:t>
            </a:r>
          </a:p>
          <a:p>
            <a:pPr>
              <a:buFont typeface="+mj-lt"/>
              <a:buAutoNum type="arabicPeriod"/>
            </a:pPr>
            <a:r>
              <a:rPr lang="en-US" dirty="0"/>
              <a:t>Constructive Raise 8-10 total points</a:t>
            </a:r>
          </a:p>
          <a:p>
            <a:pPr>
              <a:buFont typeface="+mj-lt"/>
              <a:buAutoNum type="arabicPeriod"/>
            </a:pPr>
            <a:r>
              <a:rPr lang="en-US" dirty="0"/>
              <a:t>Limit raise 11-12 total points (but I would include great 10 point hands here, especially with the 9</a:t>
            </a:r>
            <a:r>
              <a:rPr lang="en-US" baseline="30000" dirty="0"/>
              <a:t>th</a:t>
            </a:r>
            <a:r>
              <a:rPr lang="en-US" dirty="0"/>
              <a:t> trump).</a:t>
            </a:r>
            <a:endParaRPr lang="en-ZA" dirty="0"/>
          </a:p>
        </p:txBody>
      </p:sp>
    </p:spTree>
    <p:extLst>
      <p:ext uri="{BB962C8B-B14F-4D97-AF65-F5344CB8AC3E}">
        <p14:creationId xmlns:p14="http://schemas.microsoft.com/office/powerpoint/2010/main" val="27867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0BA8-DA61-4E28-860B-8BEAACA87501}"/>
              </a:ext>
            </a:extLst>
          </p:cNvPr>
          <p:cNvSpPr>
            <a:spLocks noGrp="1"/>
          </p:cNvSpPr>
          <p:nvPr>
            <p:ph type="title"/>
          </p:nvPr>
        </p:nvSpPr>
        <p:spPr/>
        <p:txBody>
          <a:bodyPr/>
          <a:lstStyle/>
          <a:p>
            <a:pPr algn="ctr"/>
            <a:r>
              <a:rPr lang="en-US" dirty="0"/>
              <a:t>The Auction We Will Be Looking At</a:t>
            </a:r>
            <a:endParaRPr lang="en-ZA" dirty="0"/>
          </a:p>
        </p:txBody>
      </p:sp>
      <p:sp>
        <p:nvSpPr>
          <p:cNvPr id="3" name="Content Placeholder 2">
            <a:extLst>
              <a:ext uri="{FF2B5EF4-FFF2-40B4-BE49-F238E27FC236}">
                <a16:creationId xmlns:a16="http://schemas.microsoft.com/office/drawing/2014/main" id="{E7581BA1-B4EB-41B2-AFD4-EC57F4C33D2F}"/>
              </a:ext>
            </a:extLst>
          </p:cNvPr>
          <p:cNvSpPr>
            <a:spLocks noGrp="1"/>
          </p:cNvSpPr>
          <p:nvPr>
            <p:ph idx="1"/>
          </p:nvPr>
        </p:nvSpPr>
        <p:spPr/>
        <p:txBody>
          <a:bodyPr/>
          <a:lstStyle/>
          <a:p>
            <a:r>
              <a:rPr lang="en-US" dirty="0"/>
              <a:t>Today’s auction will be 1 spade by partner, takeout double on my right.</a:t>
            </a:r>
          </a:p>
          <a:p>
            <a:r>
              <a:rPr lang="en-US" dirty="0"/>
              <a:t>There are 17 possible bids by you on this auction.</a:t>
            </a:r>
          </a:p>
          <a:p>
            <a:r>
              <a:rPr lang="en-US" dirty="0"/>
              <a:t>Pass (my students will tell you I don’t like one)</a:t>
            </a:r>
          </a:p>
          <a:p>
            <a:r>
              <a:rPr lang="en-US" dirty="0"/>
              <a:t>Redouble</a:t>
            </a:r>
          </a:p>
          <a:p>
            <a:r>
              <a:rPr lang="en-US" dirty="0"/>
              <a:t>3 from NT bids- 1 </a:t>
            </a:r>
            <a:r>
              <a:rPr lang="en-US" dirty="0" err="1"/>
              <a:t>nt</a:t>
            </a:r>
            <a:r>
              <a:rPr lang="en-US" dirty="0"/>
              <a:t>, 2 </a:t>
            </a:r>
            <a:r>
              <a:rPr lang="en-US" dirty="0" err="1"/>
              <a:t>nt</a:t>
            </a:r>
            <a:r>
              <a:rPr lang="en-US" dirty="0"/>
              <a:t> and 3 nt.</a:t>
            </a:r>
          </a:p>
          <a:p>
            <a:r>
              <a:rPr lang="en-US" dirty="0"/>
              <a:t>12 suit bids, </a:t>
            </a:r>
            <a:r>
              <a:rPr lang="en-US" dirty="0" err="1"/>
              <a:t>ie</a:t>
            </a:r>
            <a:r>
              <a:rPr lang="en-US" dirty="0"/>
              <a:t> 2 clubs, diamond, hearts and spades and the 2 level, 3 level and 4 level.</a:t>
            </a:r>
          </a:p>
          <a:p>
            <a:r>
              <a:rPr lang="en-US" dirty="0"/>
              <a:t>Do you know the meaning of all 17 in your system?</a:t>
            </a:r>
            <a:endParaRPr lang="en-ZA" dirty="0"/>
          </a:p>
        </p:txBody>
      </p:sp>
    </p:spTree>
    <p:extLst>
      <p:ext uri="{BB962C8B-B14F-4D97-AF65-F5344CB8AC3E}">
        <p14:creationId xmlns:p14="http://schemas.microsoft.com/office/powerpoint/2010/main" val="40928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F24C-9F50-46B3-8EDC-7FF2A818920D}"/>
              </a:ext>
            </a:extLst>
          </p:cNvPr>
          <p:cNvSpPr>
            <a:spLocks noGrp="1"/>
          </p:cNvSpPr>
          <p:nvPr>
            <p:ph type="title"/>
          </p:nvPr>
        </p:nvSpPr>
        <p:spPr/>
        <p:txBody>
          <a:bodyPr/>
          <a:lstStyle/>
          <a:p>
            <a:pPr algn="ctr"/>
            <a:r>
              <a:rPr lang="en-US" dirty="0"/>
              <a:t>Caveat Emptor</a:t>
            </a:r>
            <a:endParaRPr lang="en-ZA" dirty="0"/>
          </a:p>
        </p:txBody>
      </p:sp>
      <p:sp>
        <p:nvSpPr>
          <p:cNvPr id="3" name="Content Placeholder 2">
            <a:extLst>
              <a:ext uri="{FF2B5EF4-FFF2-40B4-BE49-F238E27FC236}">
                <a16:creationId xmlns:a16="http://schemas.microsoft.com/office/drawing/2014/main" id="{E21B9802-862F-4715-A8FF-E1352F06EA88}"/>
              </a:ext>
            </a:extLst>
          </p:cNvPr>
          <p:cNvSpPr>
            <a:spLocks noGrp="1"/>
          </p:cNvSpPr>
          <p:nvPr>
            <p:ph idx="1"/>
          </p:nvPr>
        </p:nvSpPr>
        <p:spPr/>
        <p:txBody>
          <a:bodyPr/>
          <a:lstStyle/>
          <a:p>
            <a:r>
              <a:rPr lang="en-US" dirty="0"/>
              <a:t>First of all you have to ask what you are giving up.</a:t>
            </a:r>
          </a:p>
          <a:p>
            <a:r>
              <a:rPr lang="en-US" dirty="0"/>
              <a:t>Second you must decide in your partnership how much memory are you and your partner are willing to commit.</a:t>
            </a:r>
          </a:p>
          <a:p>
            <a:r>
              <a:rPr lang="en-US" dirty="0"/>
              <a:t>All of the features (conventions) that I will be showing you can be applied in part instead of all together.</a:t>
            </a:r>
          </a:p>
        </p:txBody>
      </p:sp>
    </p:spTree>
    <p:extLst>
      <p:ext uri="{BB962C8B-B14F-4D97-AF65-F5344CB8AC3E}">
        <p14:creationId xmlns:p14="http://schemas.microsoft.com/office/powerpoint/2010/main" val="39626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50AB-E6BB-413A-9E9E-3E75436EA9FC}"/>
              </a:ext>
            </a:extLst>
          </p:cNvPr>
          <p:cNvSpPr>
            <a:spLocks noGrp="1"/>
          </p:cNvSpPr>
          <p:nvPr>
            <p:ph type="title"/>
          </p:nvPr>
        </p:nvSpPr>
        <p:spPr/>
        <p:txBody>
          <a:bodyPr/>
          <a:lstStyle/>
          <a:p>
            <a:pPr algn="ctr"/>
            <a:r>
              <a:rPr lang="en-US" dirty="0"/>
              <a:t>Prevalent South African Agreements</a:t>
            </a:r>
            <a:endParaRPr lang="en-ZA" dirty="0"/>
          </a:p>
        </p:txBody>
      </p:sp>
      <p:sp>
        <p:nvSpPr>
          <p:cNvPr id="3" name="Content Placeholder 2">
            <a:extLst>
              <a:ext uri="{FF2B5EF4-FFF2-40B4-BE49-F238E27FC236}">
                <a16:creationId xmlns:a16="http://schemas.microsoft.com/office/drawing/2014/main" id="{4EAA8915-63A3-4F0F-B102-2A2E6BB3E259}"/>
              </a:ext>
            </a:extLst>
          </p:cNvPr>
          <p:cNvSpPr>
            <a:spLocks noGrp="1"/>
          </p:cNvSpPr>
          <p:nvPr>
            <p:ph idx="1"/>
          </p:nvPr>
        </p:nvSpPr>
        <p:spPr/>
        <p:txBody>
          <a:bodyPr/>
          <a:lstStyle/>
          <a:p>
            <a:r>
              <a:rPr lang="en-US" dirty="0"/>
              <a:t>Ignore the double. Not the worst thing to play in that you will not have any accidents in the bidding. Unfortunately, it doesn’t take into account that you have a lot of information available from your RHO (Right Hand Opponent’s double.</a:t>
            </a:r>
          </a:p>
          <a:p>
            <a:r>
              <a:rPr lang="en-US" dirty="0"/>
              <a:t>One under raises. So, in our case after 1 spade doubled a 2 heart bid is a constructive raise with 3 trumps, 3 hearts is a constructive raise with 4 trumps. A bid of 2 spades is a bad raise with 3 trumps and 3 spades is a bad raise with 4 trumps.</a:t>
            </a:r>
          </a:p>
        </p:txBody>
      </p:sp>
    </p:spTree>
    <p:extLst>
      <p:ext uri="{BB962C8B-B14F-4D97-AF65-F5344CB8AC3E}">
        <p14:creationId xmlns:p14="http://schemas.microsoft.com/office/powerpoint/2010/main" val="41105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25B60-5235-4F43-B659-C3D0292C3D20}"/>
              </a:ext>
            </a:extLst>
          </p:cNvPr>
          <p:cNvPicPr/>
          <p:nvPr/>
        </p:nvPicPr>
        <p:blipFill rotWithShape="1">
          <a:blip r:embed="rId2">
            <a:extLst>
              <a:ext uri="{28A0092B-C50C-407E-A947-70E740481C1C}">
                <a14:useLocalDpi xmlns:a14="http://schemas.microsoft.com/office/drawing/2010/main" val="0"/>
              </a:ext>
            </a:extLst>
          </a:blip>
          <a:srcRect t="4946" b="8181"/>
          <a:stretch/>
        </p:blipFill>
        <p:spPr>
          <a:xfrm>
            <a:off x="20" y="10"/>
            <a:ext cx="12191980" cy="6857990"/>
          </a:xfrm>
          <a:prstGeom prst="rect">
            <a:avLst/>
          </a:prstGeom>
          <a:solidFill>
            <a:schemeClr val="bg2">
              <a:lumMod val="75000"/>
            </a:schemeClr>
          </a:solidFill>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Title 1">
            <a:extLst>
              <a:ext uri="{FF2B5EF4-FFF2-40B4-BE49-F238E27FC236}">
                <a16:creationId xmlns:a16="http://schemas.microsoft.com/office/drawing/2014/main" id="{FF4AC3D1-3CBA-4D0E-9AC3-7396DDA7C87F}"/>
              </a:ext>
            </a:extLst>
          </p:cNvPr>
          <p:cNvSpPr>
            <a:spLocks noGrp="1"/>
          </p:cNvSpPr>
          <p:nvPr>
            <p:ph type="ctrTitle"/>
          </p:nvPr>
        </p:nvSpPr>
        <p:spPr>
          <a:xfrm>
            <a:off x="854501" y="4821695"/>
            <a:ext cx="8856059" cy="1064597"/>
          </a:xfrm>
        </p:spPr>
        <p:txBody>
          <a:bodyPr>
            <a:normAutofit fontScale="90000"/>
          </a:bodyPr>
          <a:lstStyle/>
          <a:p>
            <a:pPr algn="ctr"/>
            <a:r>
              <a:rPr lang="en-ZA" sz="5400" dirty="0">
                <a:solidFill>
                  <a:schemeClr val="tx1"/>
                </a:solidFill>
              </a:rPr>
              <a:t>An Introduction to </a:t>
            </a:r>
            <a:r>
              <a:rPr lang="en-ZA" dirty="0">
                <a:solidFill>
                  <a:schemeClr val="tx1"/>
                </a:solidFill>
              </a:rPr>
              <a:t>t</a:t>
            </a:r>
            <a:r>
              <a:rPr lang="en-ZA" sz="5400" dirty="0">
                <a:solidFill>
                  <a:schemeClr val="tx1"/>
                </a:solidFill>
              </a:rPr>
              <a:t>he Law and </a:t>
            </a:r>
            <a:r>
              <a:rPr lang="en-ZA" dirty="0">
                <a:solidFill>
                  <a:schemeClr val="tx1"/>
                </a:solidFill>
              </a:rPr>
              <a:t>Auc</a:t>
            </a:r>
            <a:r>
              <a:rPr lang="en-ZA" sz="5400" dirty="0">
                <a:solidFill>
                  <a:schemeClr val="tx1"/>
                </a:solidFill>
              </a:rPr>
              <a:t>tions over 1 of a major followed by double</a:t>
            </a:r>
          </a:p>
        </p:txBody>
      </p:sp>
      <p:pic>
        <p:nvPicPr>
          <p:cNvPr id="6" name="Picture 5">
            <a:extLst>
              <a:ext uri="{FF2B5EF4-FFF2-40B4-BE49-F238E27FC236}">
                <a16:creationId xmlns:a16="http://schemas.microsoft.com/office/drawing/2014/main" id="{7BD7ABBA-FE0C-41BD-B11A-5DCA1FA4C854}"/>
              </a:ext>
            </a:extLst>
          </p:cNvPr>
          <p:cNvPicPr>
            <a:picLocks noChangeAspect="1"/>
          </p:cNvPicPr>
          <p:nvPr/>
        </p:nvPicPr>
        <p:blipFill rotWithShape="1">
          <a:blip r:embed="rId3"/>
          <a:srcRect l="23593" t="38761" r="24219" b="18471"/>
          <a:stretch/>
        </p:blipFill>
        <p:spPr>
          <a:xfrm>
            <a:off x="5057774" y="676591"/>
            <a:ext cx="6276975" cy="2893520"/>
          </a:xfrm>
          <a:prstGeom prst="rect">
            <a:avLst/>
          </a:prstGeom>
        </p:spPr>
      </p:pic>
      <p:pic>
        <p:nvPicPr>
          <p:cNvPr id="8" name="Picture 7">
            <a:extLst>
              <a:ext uri="{FF2B5EF4-FFF2-40B4-BE49-F238E27FC236}">
                <a16:creationId xmlns:a16="http://schemas.microsoft.com/office/drawing/2014/main" id="{CF8B386A-440B-4627-9FED-C445ABF2BEE8}"/>
              </a:ext>
            </a:extLst>
          </p:cNvPr>
          <p:cNvPicPr>
            <a:picLocks noChangeAspect="1"/>
          </p:cNvPicPr>
          <p:nvPr/>
        </p:nvPicPr>
        <p:blipFill rotWithShape="1">
          <a:blip r:embed="rId4">
            <a:alphaModFix amt="70000"/>
          </a:blip>
          <a:srcRect l="50000" t="24722" r="32031" b="65278"/>
          <a:stretch/>
        </p:blipFill>
        <p:spPr>
          <a:xfrm>
            <a:off x="9143999" y="5886292"/>
            <a:ext cx="2190750" cy="685800"/>
          </a:xfrm>
          <a:prstGeom prst="rect">
            <a:avLst/>
          </a:prstGeom>
        </p:spPr>
      </p:pic>
    </p:spTree>
    <p:extLst>
      <p:ext uri="{BB962C8B-B14F-4D97-AF65-F5344CB8AC3E}">
        <p14:creationId xmlns:p14="http://schemas.microsoft.com/office/powerpoint/2010/main" val="309983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3A5C-E390-422C-9EEA-F0FE9DD532CD}"/>
              </a:ext>
            </a:extLst>
          </p:cNvPr>
          <p:cNvSpPr>
            <a:spLocks noGrp="1"/>
          </p:cNvSpPr>
          <p:nvPr>
            <p:ph type="title"/>
          </p:nvPr>
        </p:nvSpPr>
        <p:spPr/>
        <p:txBody>
          <a:bodyPr/>
          <a:lstStyle/>
          <a:p>
            <a:pPr algn="ctr"/>
            <a:r>
              <a:rPr lang="en-US" dirty="0"/>
              <a:t>Agreements Continued</a:t>
            </a:r>
            <a:endParaRPr lang="en-ZA" dirty="0"/>
          </a:p>
        </p:txBody>
      </p:sp>
      <p:sp>
        <p:nvSpPr>
          <p:cNvPr id="3" name="Content Placeholder 2">
            <a:extLst>
              <a:ext uri="{FF2B5EF4-FFF2-40B4-BE49-F238E27FC236}">
                <a16:creationId xmlns:a16="http://schemas.microsoft.com/office/drawing/2014/main" id="{1A641DC7-1E24-4B9E-8F28-E6BD7AF0CAFA}"/>
              </a:ext>
            </a:extLst>
          </p:cNvPr>
          <p:cNvSpPr>
            <a:spLocks noGrp="1"/>
          </p:cNvSpPr>
          <p:nvPr>
            <p:ph idx="1"/>
          </p:nvPr>
        </p:nvSpPr>
        <p:spPr/>
        <p:txBody>
          <a:bodyPr>
            <a:normAutofit lnSpcReduction="10000"/>
          </a:bodyPr>
          <a:lstStyle/>
          <a:p>
            <a:r>
              <a:rPr lang="en-US" dirty="0"/>
              <a:t>Many pairs are on very shaky ground if a 2 level suit bid is made after the double. So in our case 1 spade double 2 clubs by you. Is it forcing? Is it better that a long weak club suit?</a:t>
            </a:r>
            <a:endParaRPr lang="en-ZA" dirty="0"/>
          </a:p>
          <a:p>
            <a:r>
              <a:rPr lang="en-ZA" dirty="0"/>
              <a:t>How about jumps to the 3 level. Like 1 spade double 3 clubs. Is that still weak? Can it be a 6 card suit? It might very well be “unlawful”. An example is 1 spade double 3 clubs on a six card suit. Give partner 6331 shape and you 1336 shape. You have reached the 3 level without even an 8 card fit. I don’t like that.</a:t>
            </a:r>
          </a:p>
          <a:p>
            <a:r>
              <a:rPr lang="en-ZA" dirty="0"/>
              <a:t>Is 1 </a:t>
            </a:r>
            <a:r>
              <a:rPr lang="en-ZA" dirty="0" err="1"/>
              <a:t>nt</a:t>
            </a:r>
            <a:r>
              <a:rPr lang="en-ZA" dirty="0"/>
              <a:t> forcing, constructive (8-10) or the old fashioned (6-9).</a:t>
            </a:r>
          </a:p>
          <a:p>
            <a:r>
              <a:rPr lang="en-ZA" dirty="0"/>
              <a:t>How about redouble?</a:t>
            </a:r>
          </a:p>
          <a:p>
            <a:r>
              <a:rPr lang="en-ZA" dirty="0"/>
              <a:t>How about 2 </a:t>
            </a:r>
            <a:r>
              <a:rPr lang="en-ZA" dirty="0" err="1"/>
              <a:t>nt</a:t>
            </a:r>
            <a:r>
              <a:rPr lang="en-ZA" dirty="0"/>
              <a:t> and 3 nt.</a:t>
            </a:r>
          </a:p>
        </p:txBody>
      </p:sp>
    </p:spTree>
    <p:extLst>
      <p:ext uri="{BB962C8B-B14F-4D97-AF65-F5344CB8AC3E}">
        <p14:creationId xmlns:p14="http://schemas.microsoft.com/office/powerpoint/2010/main" val="19628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9A9D-C2CB-4F0C-AD7D-86D9C01076E2}"/>
              </a:ext>
            </a:extLst>
          </p:cNvPr>
          <p:cNvSpPr>
            <a:spLocks noGrp="1"/>
          </p:cNvSpPr>
          <p:nvPr>
            <p:ph type="title"/>
          </p:nvPr>
        </p:nvSpPr>
        <p:spPr/>
        <p:txBody>
          <a:bodyPr/>
          <a:lstStyle/>
          <a:p>
            <a:pPr algn="ctr"/>
            <a:r>
              <a:rPr lang="en-US" dirty="0"/>
              <a:t>What Should We Add?</a:t>
            </a:r>
            <a:endParaRPr lang="en-ZA" dirty="0"/>
          </a:p>
        </p:txBody>
      </p:sp>
      <p:sp>
        <p:nvSpPr>
          <p:cNvPr id="3" name="Content Placeholder 2">
            <a:extLst>
              <a:ext uri="{FF2B5EF4-FFF2-40B4-BE49-F238E27FC236}">
                <a16:creationId xmlns:a16="http://schemas.microsoft.com/office/drawing/2014/main" id="{A5D322AE-A7FD-4CCD-ACB7-7DAF17A86819}"/>
              </a:ext>
            </a:extLst>
          </p:cNvPr>
          <p:cNvSpPr>
            <a:spLocks noGrp="1"/>
          </p:cNvSpPr>
          <p:nvPr>
            <p:ph idx="1"/>
          </p:nvPr>
        </p:nvSpPr>
        <p:spPr/>
        <p:txBody>
          <a:bodyPr/>
          <a:lstStyle/>
          <a:p>
            <a:r>
              <a:rPr lang="en-US" dirty="0"/>
              <a:t>I strongly recommend 1 under raises after the double.</a:t>
            </a:r>
          </a:p>
          <a:p>
            <a:pPr>
              <a:buFont typeface="+mj-lt"/>
              <a:buAutoNum type="arabicPeriod"/>
            </a:pPr>
            <a:r>
              <a:rPr lang="en-US" dirty="0"/>
              <a:t>They come up all the time</a:t>
            </a:r>
          </a:p>
          <a:p>
            <a:pPr>
              <a:buFont typeface="+mj-lt"/>
              <a:buAutoNum type="arabicPeriod"/>
            </a:pPr>
            <a:r>
              <a:rPr lang="en-US" dirty="0"/>
              <a:t>They help partner a lot </a:t>
            </a:r>
          </a:p>
          <a:p>
            <a:pPr>
              <a:buFont typeface="+mj-lt"/>
              <a:buAutoNum type="arabicPeriod"/>
            </a:pPr>
            <a:r>
              <a:rPr lang="en-US" dirty="0"/>
              <a:t>They make it tougher on the opponents</a:t>
            </a:r>
          </a:p>
          <a:p>
            <a:pPr>
              <a:buFont typeface="+mj-lt"/>
              <a:buAutoNum type="arabicPeriod"/>
            </a:pPr>
            <a:r>
              <a:rPr lang="en-US" dirty="0"/>
              <a:t>What we are giving up is the heart suit and that may not be that bid a deal since 9 times out of 10, the hand on your right is well equipped for hearts.</a:t>
            </a:r>
            <a:endParaRPr lang="en-ZA" dirty="0"/>
          </a:p>
        </p:txBody>
      </p:sp>
    </p:spTree>
    <p:extLst>
      <p:ext uri="{BB962C8B-B14F-4D97-AF65-F5344CB8AC3E}">
        <p14:creationId xmlns:p14="http://schemas.microsoft.com/office/powerpoint/2010/main" val="327948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5CF9-06F9-4BF2-8E04-A3365B10673F}"/>
              </a:ext>
            </a:extLst>
          </p:cNvPr>
          <p:cNvSpPr>
            <a:spLocks noGrp="1"/>
          </p:cNvSpPr>
          <p:nvPr>
            <p:ph type="title"/>
          </p:nvPr>
        </p:nvSpPr>
        <p:spPr/>
        <p:txBody>
          <a:bodyPr/>
          <a:lstStyle/>
          <a:p>
            <a:pPr algn="ctr"/>
            <a:r>
              <a:rPr lang="en-US" dirty="0"/>
              <a:t>System Ramification</a:t>
            </a:r>
            <a:endParaRPr lang="en-ZA" dirty="0"/>
          </a:p>
        </p:txBody>
      </p:sp>
      <p:sp>
        <p:nvSpPr>
          <p:cNvPr id="3" name="Content Placeholder 2">
            <a:extLst>
              <a:ext uri="{FF2B5EF4-FFF2-40B4-BE49-F238E27FC236}">
                <a16:creationId xmlns:a16="http://schemas.microsoft.com/office/drawing/2014/main" id="{D593A9C1-D25A-4CCF-A73E-01D0D94005F6}"/>
              </a:ext>
            </a:extLst>
          </p:cNvPr>
          <p:cNvSpPr>
            <a:spLocks noGrp="1"/>
          </p:cNvSpPr>
          <p:nvPr>
            <p:ph idx="1"/>
          </p:nvPr>
        </p:nvSpPr>
        <p:spPr/>
        <p:txBody>
          <a:bodyPr/>
          <a:lstStyle/>
          <a:p>
            <a:r>
              <a:rPr lang="en-US" dirty="0"/>
              <a:t>Those 17 bids I mentioned are NOT enough.</a:t>
            </a:r>
          </a:p>
          <a:p>
            <a:r>
              <a:rPr lang="en-US" dirty="0"/>
              <a:t>And maybe you don’t want to give up the heart suit.</a:t>
            </a:r>
          </a:p>
          <a:p>
            <a:r>
              <a:rPr lang="en-US" dirty="0"/>
              <a:t>Here is one common method to counteract that.</a:t>
            </a:r>
          </a:p>
          <a:p>
            <a:r>
              <a:rPr lang="en-US" dirty="0"/>
              <a:t>Over 1 spade doubled,2 spades is a bad raise with 3. 2 hearts is a constructive 3 card raise.</a:t>
            </a:r>
          </a:p>
          <a:p>
            <a:r>
              <a:rPr lang="en-US" dirty="0"/>
              <a:t>2 diamonds is a transfer to hearts. But what about the diamond suit?</a:t>
            </a:r>
          </a:p>
          <a:p>
            <a:r>
              <a:rPr lang="en-US" dirty="0"/>
              <a:t>Ok then 2 clubs is a transfer to diamonds. What about clubs?</a:t>
            </a:r>
          </a:p>
          <a:p>
            <a:r>
              <a:rPr lang="en-US" dirty="0"/>
              <a:t>1 </a:t>
            </a:r>
            <a:r>
              <a:rPr lang="en-US" dirty="0" err="1"/>
              <a:t>nt</a:t>
            </a:r>
            <a:r>
              <a:rPr lang="en-US" dirty="0"/>
              <a:t> is a transfer to clubs.</a:t>
            </a:r>
            <a:endParaRPr lang="en-ZA" dirty="0"/>
          </a:p>
        </p:txBody>
      </p:sp>
    </p:spTree>
    <p:extLst>
      <p:ext uri="{BB962C8B-B14F-4D97-AF65-F5344CB8AC3E}">
        <p14:creationId xmlns:p14="http://schemas.microsoft.com/office/powerpoint/2010/main" val="344272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A07-2441-407F-8645-126600C8F315}"/>
              </a:ext>
            </a:extLst>
          </p:cNvPr>
          <p:cNvSpPr>
            <a:spLocks noGrp="1"/>
          </p:cNvSpPr>
          <p:nvPr>
            <p:ph type="title"/>
          </p:nvPr>
        </p:nvSpPr>
        <p:spPr/>
        <p:txBody>
          <a:bodyPr/>
          <a:lstStyle/>
          <a:p>
            <a:pPr algn="ctr"/>
            <a:r>
              <a:rPr lang="en-US" dirty="0"/>
              <a:t>Hold Your Horses Glen</a:t>
            </a:r>
            <a:endParaRPr lang="en-ZA" dirty="0"/>
          </a:p>
        </p:txBody>
      </p:sp>
      <p:sp>
        <p:nvSpPr>
          <p:cNvPr id="3" name="Content Placeholder 2">
            <a:extLst>
              <a:ext uri="{FF2B5EF4-FFF2-40B4-BE49-F238E27FC236}">
                <a16:creationId xmlns:a16="http://schemas.microsoft.com/office/drawing/2014/main" id="{9B93DCA2-C63C-46CF-87DA-AA5AD74FF8CA}"/>
              </a:ext>
            </a:extLst>
          </p:cNvPr>
          <p:cNvSpPr>
            <a:spLocks noGrp="1"/>
          </p:cNvSpPr>
          <p:nvPr>
            <p:ph idx="1"/>
          </p:nvPr>
        </p:nvSpPr>
        <p:spPr/>
        <p:txBody>
          <a:bodyPr/>
          <a:lstStyle/>
          <a:p>
            <a:r>
              <a:rPr lang="en-US" dirty="0"/>
              <a:t>I get so many matchpoints when the auction goes 1 spade double 1 nt. I don’t want to give it up.</a:t>
            </a:r>
          </a:p>
          <a:p>
            <a:r>
              <a:rPr lang="en-US" dirty="0"/>
              <a:t>NOTHING IS FOR FREE</a:t>
            </a:r>
          </a:p>
          <a:p>
            <a:r>
              <a:rPr lang="en-ZA" dirty="0"/>
              <a:t>Well now, if I am going to give up on my 1 </a:t>
            </a:r>
            <a:r>
              <a:rPr lang="en-ZA" dirty="0" err="1"/>
              <a:t>nt</a:t>
            </a:r>
            <a:r>
              <a:rPr lang="en-ZA" dirty="0"/>
              <a:t> free bid, then I better get more out of it than just being able to show  a suit at the 2 level.</a:t>
            </a:r>
          </a:p>
          <a:p>
            <a:r>
              <a:rPr lang="en-ZA" dirty="0"/>
              <a:t>You would be quite right. We will use the power of transfers.</a:t>
            </a:r>
          </a:p>
        </p:txBody>
      </p:sp>
    </p:spTree>
    <p:extLst>
      <p:ext uri="{BB962C8B-B14F-4D97-AF65-F5344CB8AC3E}">
        <p14:creationId xmlns:p14="http://schemas.microsoft.com/office/powerpoint/2010/main" val="383451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938F-9429-492B-86AB-259F868F49FC}"/>
              </a:ext>
            </a:extLst>
          </p:cNvPr>
          <p:cNvSpPr>
            <a:spLocks noGrp="1"/>
          </p:cNvSpPr>
          <p:nvPr>
            <p:ph type="title"/>
          </p:nvPr>
        </p:nvSpPr>
        <p:spPr>
          <a:xfrm>
            <a:off x="1154954" y="1013424"/>
            <a:ext cx="8761413" cy="706964"/>
          </a:xfrm>
        </p:spPr>
        <p:txBody>
          <a:bodyPr/>
          <a:lstStyle/>
          <a:p>
            <a:r>
              <a:rPr lang="en-US" dirty="0"/>
              <a:t>Power of Transfers Over 1 Spade Doubled</a:t>
            </a:r>
            <a:endParaRPr lang="en-ZA" dirty="0"/>
          </a:p>
        </p:txBody>
      </p:sp>
      <p:sp>
        <p:nvSpPr>
          <p:cNvPr id="3" name="Content Placeholder 2">
            <a:extLst>
              <a:ext uri="{FF2B5EF4-FFF2-40B4-BE49-F238E27FC236}">
                <a16:creationId xmlns:a16="http://schemas.microsoft.com/office/drawing/2014/main" id="{BA596972-8091-4390-92E7-C08DB2FDE450}"/>
              </a:ext>
            </a:extLst>
          </p:cNvPr>
          <p:cNvSpPr>
            <a:spLocks noGrp="1"/>
          </p:cNvSpPr>
          <p:nvPr>
            <p:ph idx="1"/>
          </p:nvPr>
        </p:nvSpPr>
        <p:spPr/>
        <p:txBody>
          <a:bodyPr/>
          <a:lstStyle/>
          <a:p>
            <a:r>
              <a:rPr lang="en-US" dirty="0"/>
              <a:t>We will use the club suit for our examples, but diamonds and hearts are analogous. </a:t>
            </a:r>
          </a:p>
          <a:p>
            <a:r>
              <a:rPr lang="en-US" dirty="0"/>
              <a:t>If I have 3, J95 , 943, KQT972 in clubs I transfer using 1 </a:t>
            </a:r>
            <a:r>
              <a:rPr lang="en-US" dirty="0" err="1"/>
              <a:t>nt</a:t>
            </a:r>
            <a:r>
              <a:rPr lang="en-US" dirty="0"/>
              <a:t> and when partner completes the transfer I pass. This is great. I don’t have to go to the 3 level.</a:t>
            </a:r>
          </a:p>
          <a:p>
            <a:r>
              <a:rPr lang="en-US" dirty="0"/>
              <a:t>If I have 3, A93, 943, AQT972 I transfer via 1 </a:t>
            </a:r>
            <a:r>
              <a:rPr lang="en-US" dirty="0" err="1"/>
              <a:t>nt</a:t>
            </a:r>
            <a:r>
              <a:rPr lang="en-US" dirty="0"/>
              <a:t> and then raise to 3 showing an invitational hand. Here I get to the 3 level, but my ultimate goal is to get to 3 nt.</a:t>
            </a:r>
          </a:p>
          <a:p>
            <a:r>
              <a:rPr lang="en-US" dirty="0"/>
              <a:t>Anything else? Of course.</a:t>
            </a:r>
          </a:p>
        </p:txBody>
      </p:sp>
    </p:spTree>
    <p:extLst>
      <p:ext uri="{BB962C8B-B14F-4D97-AF65-F5344CB8AC3E}">
        <p14:creationId xmlns:p14="http://schemas.microsoft.com/office/powerpoint/2010/main" val="27524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6331-931F-4549-8E73-DCCE937244BF}"/>
              </a:ext>
            </a:extLst>
          </p:cNvPr>
          <p:cNvSpPr>
            <a:spLocks noGrp="1"/>
          </p:cNvSpPr>
          <p:nvPr>
            <p:ph type="title"/>
          </p:nvPr>
        </p:nvSpPr>
        <p:spPr/>
        <p:txBody>
          <a:bodyPr/>
          <a:lstStyle/>
          <a:p>
            <a:pPr algn="ctr"/>
            <a:r>
              <a:rPr lang="en-US" dirty="0"/>
              <a:t>More Transfer Sequences</a:t>
            </a:r>
            <a:endParaRPr lang="en-ZA" dirty="0"/>
          </a:p>
        </p:txBody>
      </p:sp>
      <p:sp>
        <p:nvSpPr>
          <p:cNvPr id="3" name="Content Placeholder 2">
            <a:extLst>
              <a:ext uri="{FF2B5EF4-FFF2-40B4-BE49-F238E27FC236}">
                <a16:creationId xmlns:a16="http://schemas.microsoft.com/office/drawing/2014/main" id="{DF32D27B-EAEE-4EB9-ABCE-045AD40DE1A8}"/>
              </a:ext>
            </a:extLst>
          </p:cNvPr>
          <p:cNvSpPr>
            <a:spLocks noGrp="1"/>
          </p:cNvSpPr>
          <p:nvPr>
            <p:ph idx="1"/>
          </p:nvPr>
        </p:nvSpPr>
        <p:spPr/>
        <p:txBody>
          <a:bodyPr/>
          <a:lstStyle/>
          <a:p>
            <a:r>
              <a:rPr lang="en-US" dirty="0"/>
              <a:t>Here are 2 hands where I bid 1 </a:t>
            </a:r>
            <a:r>
              <a:rPr lang="en-US" dirty="0" err="1"/>
              <a:t>nt</a:t>
            </a:r>
            <a:r>
              <a:rPr lang="en-US" dirty="0"/>
              <a:t>, partner completes the transfer and I now raise to 2 spades. </a:t>
            </a:r>
          </a:p>
          <a:p>
            <a:r>
              <a:rPr lang="en-US" dirty="0"/>
              <a:t>This shows either clubs and spades so K93, K2, 954, QJ873 this is telling partner where their points are.</a:t>
            </a:r>
          </a:p>
          <a:p>
            <a:r>
              <a:rPr lang="en-US" dirty="0"/>
              <a:t>Or it shows K93, T642, 954, AQ3. A spade raise with concentration in clubs.</a:t>
            </a:r>
          </a:p>
          <a:p>
            <a:pPr>
              <a:buFont typeface="+mj-lt"/>
              <a:buAutoNum type="arabicPeriod"/>
            </a:pPr>
            <a:endParaRPr lang="en-ZA" dirty="0"/>
          </a:p>
        </p:txBody>
      </p:sp>
    </p:spTree>
    <p:extLst>
      <p:ext uri="{BB962C8B-B14F-4D97-AF65-F5344CB8AC3E}">
        <p14:creationId xmlns:p14="http://schemas.microsoft.com/office/powerpoint/2010/main" val="614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A19A-8C03-4B29-99E6-A165720812A8}"/>
              </a:ext>
            </a:extLst>
          </p:cNvPr>
          <p:cNvSpPr>
            <a:spLocks noGrp="1"/>
          </p:cNvSpPr>
          <p:nvPr>
            <p:ph type="title"/>
          </p:nvPr>
        </p:nvSpPr>
        <p:spPr/>
        <p:txBody>
          <a:bodyPr/>
          <a:lstStyle/>
          <a:p>
            <a:pPr algn="ctr"/>
            <a:r>
              <a:rPr lang="en-US" dirty="0"/>
              <a:t>Final bit for the transfers</a:t>
            </a:r>
            <a:endParaRPr lang="en-ZA" dirty="0"/>
          </a:p>
        </p:txBody>
      </p:sp>
      <p:sp>
        <p:nvSpPr>
          <p:cNvPr id="3" name="Content Placeholder 2">
            <a:extLst>
              <a:ext uri="{FF2B5EF4-FFF2-40B4-BE49-F238E27FC236}">
                <a16:creationId xmlns:a16="http://schemas.microsoft.com/office/drawing/2014/main" id="{505DA316-CD26-4E49-BD78-FF1070996042}"/>
              </a:ext>
            </a:extLst>
          </p:cNvPr>
          <p:cNvSpPr>
            <a:spLocks noGrp="1"/>
          </p:cNvSpPr>
          <p:nvPr>
            <p:ph idx="1"/>
          </p:nvPr>
        </p:nvSpPr>
        <p:spPr/>
        <p:txBody>
          <a:bodyPr/>
          <a:lstStyle/>
          <a:p>
            <a:r>
              <a:rPr lang="en-US" dirty="0"/>
              <a:t>Here are the 4 hands again.</a:t>
            </a:r>
          </a:p>
          <a:p>
            <a:pPr>
              <a:buFont typeface="+mj-lt"/>
              <a:buAutoNum type="arabicPeriod"/>
            </a:pPr>
            <a:r>
              <a:rPr lang="en-US" dirty="0"/>
              <a:t>3, J95 , 943, KQT972 transfer to clubs and pass.</a:t>
            </a:r>
          </a:p>
          <a:p>
            <a:pPr>
              <a:buFont typeface="+mj-lt"/>
              <a:buAutoNum type="arabicPeriod"/>
            </a:pPr>
            <a:r>
              <a:rPr lang="en-US" dirty="0"/>
              <a:t>3, A93, 943, AQT972 transfer to clubs and raise.</a:t>
            </a:r>
          </a:p>
          <a:p>
            <a:pPr>
              <a:buFont typeface="+mj-lt"/>
              <a:buAutoNum type="arabicPeriod"/>
            </a:pPr>
            <a:r>
              <a:rPr lang="en-US" dirty="0"/>
              <a:t>K93, K2, 954, QJ873 and K93, T642, 954, AQ3, transfer to clubs followed by a raise to 2 spades showing a constructive raise with either a club suit or a concentration of values that would appreciate a club lead If partner ends up being on lead.</a:t>
            </a:r>
          </a:p>
          <a:p>
            <a:pPr>
              <a:buFont typeface="+mj-lt"/>
              <a:buAutoNum type="arabicPeriod"/>
            </a:pPr>
            <a:endParaRPr lang="en-US" dirty="0"/>
          </a:p>
          <a:p>
            <a:pPr>
              <a:buFont typeface="+mj-lt"/>
              <a:buAutoNum type="arabicPeriod"/>
            </a:pPr>
            <a:endParaRPr lang="en-US" dirty="0"/>
          </a:p>
          <a:p>
            <a:pPr>
              <a:buFont typeface="+mj-lt"/>
              <a:buAutoNum type="arabicPeriod"/>
            </a:pPr>
            <a:endParaRPr lang="en-US" dirty="0"/>
          </a:p>
          <a:p>
            <a:endParaRPr lang="en-ZA" dirty="0"/>
          </a:p>
        </p:txBody>
      </p:sp>
    </p:spTree>
    <p:extLst>
      <p:ext uri="{BB962C8B-B14F-4D97-AF65-F5344CB8AC3E}">
        <p14:creationId xmlns:p14="http://schemas.microsoft.com/office/powerpoint/2010/main" val="32601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48B1-72E1-4AC4-9478-7FA9FEF9E150}"/>
              </a:ext>
            </a:extLst>
          </p:cNvPr>
          <p:cNvSpPr>
            <a:spLocks noGrp="1"/>
          </p:cNvSpPr>
          <p:nvPr>
            <p:ph type="title"/>
          </p:nvPr>
        </p:nvSpPr>
        <p:spPr/>
        <p:txBody>
          <a:bodyPr/>
          <a:lstStyle/>
          <a:p>
            <a:pPr algn="ctr"/>
            <a:r>
              <a:rPr lang="en-US" dirty="0"/>
              <a:t>How do I Alert This Mess?</a:t>
            </a:r>
            <a:endParaRPr lang="en-ZA" dirty="0"/>
          </a:p>
        </p:txBody>
      </p:sp>
      <p:sp>
        <p:nvSpPr>
          <p:cNvPr id="3" name="Content Placeholder 2">
            <a:extLst>
              <a:ext uri="{FF2B5EF4-FFF2-40B4-BE49-F238E27FC236}">
                <a16:creationId xmlns:a16="http://schemas.microsoft.com/office/drawing/2014/main" id="{2E395F22-0D2E-4AF3-95A1-A01696684159}"/>
              </a:ext>
            </a:extLst>
          </p:cNvPr>
          <p:cNvSpPr>
            <a:spLocks noGrp="1"/>
          </p:cNvSpPr>
          <p:nvPr>
            <p:ph idx="1"/>
          </p:nvPr>
        </p:nvSpPr>
        <p:spPr/>
        <p:txBody>
          <a:bodyPr/>
          <a:lstStyle/>
          <a:p>
            <a:r>
              <a:rPr lang="en-US" dirty="0"/>
              <a:t>Your explanation should be:</a:t>
            </a:r>
          </a:p>
          <a:p>
            <a:r>
              <a:rPr lang="en-US" dirty="0"/>
              <a:t>1 </a:t>
            </a:r>
            <a:r>
              <a:rPr lang="en-US" dirty="0" err="1"/>
              <a:t>nt</a:t>
            </a:r>
            <a:r>
              <a:rPr lang="en-US" dirty="0"/>
              <a:t> is a transfer to clubs. Partner has either a club suit, to play or invitational, or a constructive raise in spades with some club feature guaranteeing at least 3 cards in clubs.</a:t>
            </a:r>
            <a:endParaRPr lang="en-ZA" dirty="0"/>
          </a:p>
        </p:txBody>
      </p:sp>
    </p:spTree>
    <p:extLst>
      <p:ext uri="{BB962C8B-B14F-4D97-AF65-F5344CB8AC3E}">
        <p14:creationId xmlns:p14="http://schemas.microsoft.com/office/powerpoint/2010/main" val="22671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D97B-F64B-48A8-B2D6-B9A980E320F2}"/>
              </a:ext>
            </a:extLst>
          </p:cNvPr>
          <p:cNvSpPr>
            <a:spLocks noGrp="1"/>
          </p:cNvSpPr>
          <p:nvPr>
            <p:ph type="title"/>
          </p:nvPr>
        </p:nvSpPr>
        <p:spPr/>
        <p:txBody>
          <a:bodyPr/>
          <a:lstStyle/>
          <a:p>
            <a:pPr algn="ctr"/>
            <a:r>
              <a:rPr lang="en-US" dirty="0"/>
              <a:t>Is it Worth the Memory Work and What You Give Up?</a:t>
            </a:r>
            <a:endParaRPr lang="en-ZA" dirty="0"/>
          </a:p>
        </p:txBody>
      </p:sp>
      <p:sp>
        <p:nvSpPr>
          <p:cNvPr id="3" name="Content Placeholder 2">
            <a:extLst>
              <a:ext uri="{FF2B5EF4-FFF2-40B4-BE49-F238E27FC236}">
                <a16:creationId xmlns:a16="http://schemas.microsoft.com/office/drawing/2014/main" id="{FAED8106-658D-4A46-A7D7-FCB122D33578}"/>
              </a:ext>
            </a:extLst>
          </p:cNvPr>
          <p:cNvSpPr>
            <a:spLocks noGrp="1"/>
          </p:cNvSpPr>
          <p:nvPr>
            <p:ph idx="1"/>
          </p:nvPr>
        </p:nvSpPr>
        <p:spPr/>
        <p:txBody>
          <a:bodyPr/>
          <a:lstStyle/>
          <a:p>
            <a:r>
              <a:rPr lang="en-US" dirty="0"/>
              <a:t>I think it is. I don’t think it is as tough as remembering 5 way multi.</a:t>
            </a:r>
          </a:p>
          <a:p>
            <a:r>
              <a:rPr lang="en-US" dirty="0"/>
              <a:t>You have to give up the 1 </a:t>
            </a:r>
            <a:r>
              <a:rPr lang="en-US" dirty="0" err="1"/>
              <a:t>nt</a:t>
            </a:r>
            <a:r>
              <a:rPr lang="en-US" dirty="0"/>
              <a:t> natural bid. I hate that, but think it is a reasonable price to pay.</a:t>
            </a:r>
          </a:p>
          <a:p>
            <a:r>
              <a:rPr lang="en-US" dirty="0"/>
              <a:t>We now have 1 </a:t>
            </a:r>
            <a:r>
              <a:rPr lang="en-US" dirty="0" err="1"/>
              <a:t>nt</a:t>
            </a:r>
            <a:r>
              <a:rPr lang="en-US" dirty="0"/>
              <a:t>, 2 clubs and 2 diamonds each showing 4 possible hands.</a:t>
            </a:r>
          </a:p>
          <a:p>
            <a:r>
              <a:rPr lang="en-US" dirty="0"/>
              <a:t>We still get our 1 under raises.</a:t>
            </a:r>
          </a:p>
          <a:p>
            <a:r>
              <a:rPr lang="en-US" dirty="0"/>
              <a:t>We are up to 26 bids and continuations from our 17. The power of transfers.</a:t>
            </a:r>
            <a:endParaRPr lang="en-ZA" dirty="0"/>
          </a:p>
        </p:txBody>
      </p:sp>
    </p:spTree>
    <p:extLst>
      <p:ext uri="{BB962C8B-B14F-4D97-AF65-F5344CB8AC3E}">
        <p14:creationId xmlns:p14="http://schemas.microsoft.com/office/powerpoint/2010/main" val="169607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EF78-15D7-4627-B816-BA96EB3AD6CD}"/>
              </a:ext>
            </a:extLst>
          </p:cNvPr>
          <p:cNvSpPr>
            <a:spLocks noGrp="1"/>
          </p:cNvSpPr>
          <p:nvPr>
            <p:ph type="title"/>
          </p:nvPr>
        </p:nvSpPr>
        <p:spPr/>
        <p:txBody>
          <a:bodyPr/>
          <a:lstStyle/>
          <a:p>
            <a:pPr algn="ctr"/>
            <a:r>
              <a:rPr lang="en-US" dirty="0"/>
              <a:t>What About Our 3 Level Suit Bids?</a:t>
            </a:r>
            <a:endParaRPr lang="en-ZA" dirty="0"/>
          </a:p>
        </p:txBody>
      </p:sp>
      <p:sp>
        <p:nvSpPr>
          <p:cNvPr id="3" name="Content Placeholder 2">
            <a:extLst>
              <a:ext uri="{FF2B5EF4-FFF2-40B4-BE49-F238E27FC236}">
                <a16:creationId xmlns:a16="http://schemas.microsoft.com/office/drawing/2014/main" id="{B057D54E-5D22-4D50-96B5-AD199F9895CE}"/>
              </a:ext>
            </a:extLst>
          </p:cNvPr>
          <p:cNvSpPr>
            <a:spLocks noGrp="1"/>
          </p:cNvSpPr>
          <p:nvPr>
            <p:ph idx="1"/>
          </p:nvPr>
        </p:nvSpPr>
        <p:spPr/>
        <p:txBody>
          <a:bodyPr/>
          <a:lstStyle/>
          <a:p>
            <a:r>
              <a:rPr lang="en-US" dirty="0"/>
              <a:t>Well, 3 hearts is already defined as a one under raise.</a:t>
            </a:r>
          </a:p>
          <a:p>
            <a:r>
              <a:rPr lang="en-US" dirty="0"/>
              <a:t>How about 3 clubs and 3 diamonds? We are getting to the 3 level so it would be best to have a 9 card fit. </a:t>
            </a:r>
          </a:p>
          <a:p>
            <a:r>
              <a:rPr lang="en-US" dirty="0"/>
              <a:t>These are now fit showing jumps showing 4+ spades and usually 5+ clubs and constructive values. Think of the one under raise bit with a 5 card minor.</a:t>
            </a:r>
          </a:p>
          <a:p>
            <a:r>
              <a:rPr lang="en-US" dirty="0"/>
              <a:t>The alert should be “a fit showing jump with 9 cards in spades and clubs and at least constructive values”.</a:t>
            </a:r>
          </a:p>
          <a:p>
            <a:r>
              <a:rPr lang="en-US" dirty="0"/>
              <a:t>These bids really help partner in judging when to bid more or become conservative. Especially at the game and 5 level.</a:t>
            </a:r>
            <a:endParaRPr lang="en-ZA" dirty="0"/>
          </a:p>
        </p:txBody>
      </p:sp>
    </p:spTree>
    <p:extLst>
      <p:ext uri="{BB962C8B-B14F-4D97-AF65-F5344CB8AC3E}">
        <p14:creationId xmlns:p14="http://schemas.microsoft.com/office/powerpoint/2010/main" val="6633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EBCB-6175-4909-8B1F-60A39A85452A}"/>
              </a:ext>
            </a:extLst>
          </p:cNvPr>
          <p:cNvSpPr>
            <a:spLocks noGrp="1"/>
          </p:cNvSpPr>
          <p:nvPr>
            <p:ph type="ctrTitle"/>
          </p:nvPr>
        </p:nvSpPr>
        <p:spPr/>
        <p:txBody>
          <a:bodyPr>
            <a:normAutofit fontScale="90000"/>
          </a:bodyPr>
          <a:lstStyle/>
          <a:p>
            <a:r>
              <a:rPr lang="en-US" dirty="0"/>
              <a:t>An introduction to the law of total tricks followed by a system of bids over 1 spade double</a:t>
            </a:r>
            <a:endParaRPr lang="en-ZA" dirty="0"/>
          </a:p>
        </p:txBody>
      </p:sp>
      <p:sp>
        <p:nvSpPr>
          <p:cNvPr id="3" name="Subtitle 2">
            <a:extLst>
              <a:ext uri="{FF2B5EF4-FFF2-40B4-BE49-F238E27FC236}">
                <a16:creationId xmlns:a16="http://schemas.microsoft.com/office/drawing/2014/main" id="{5DDC3167-7AD7-4BE9-9FDA-2C6E12B08AB4}"/>
              </a:ext>
            </a:extLst>
          </p:cNvPr>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22665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2DB6-410D-4A4C-AF36-4F6F19D5A696}"/>
              </a:ext>
            </a:extLst>
          </p:cNvPr>
          <p:cNvSpPr>
            <a:spLocks noGrp="1"/>
          </p:cNvSpPr>
          <p:nvPr>
            <p:ph type="title"/>
          </p:nvPr>
        </p:nvSpPr>
        <p:spPr/>
        <p:txBody>
          <a:bodyPr/>
          <a:lstStyle/>
          <a:p>
            <a:pPr algn="ctr"/>
            <a:r>
              <a:rPr lang="en-US" dirty="0"/>
              <a:t>What About the 4 Level?</a:t>
            </a:r>
            <a:endParaRPr lang="en-ZA" dirty="0"/>
          </a:p>
        </p:txBody>
      </p:sp>
      <p:sp>
        <p:nvSpPr>
          <p:cNvPr id="3" name="Content Placeholder 2">
            <a:extLst>
              <a:ext uri="{FF2B5EF4-FFF2-40B4-BE49-F238E27FC236}">
                <a16:creationId xmlns:a16="http://schemas.microsoft.com/office/drawing/2014/main" id="{C6FD59A5-106E-4734-A5C4-4F35E47CCC36}"/>
              </a:ext>
            </a:extLst>
          </p:cNvPr>
          <p:cNvSpPr>
            <a:spLocks noGrp="1"/>
          </p:cNvSpPr>
          <p:nvPr>
            <p:ph idx="1"/>
          </p:nvPr>
        </p:nvSpPr>
        <p:spPr/>
        <p:txBody>
          <a:bodyPr/>
          <a:lstStyle/>
          <a:p>
            <a:r>
              <a:rPr lang="en-US" dirty="0"/>
              <a:t>There are 2 nice options that are available.</a:t>
            </a:r>
          </a:p>
          <a:p>
            <a:pPr>
              <a:buFont typeface="+mj-lt"/>
              <a:buAutoNum type="arabicPeriod"/>
            </a:pPr>
            <a:r>
              <a:rPr lang="en-US" dirty="0"/>
              <a:t>A fit showing jump with enough values for game, in which case those 3 level bids from before show only enough values to get to the 3 level.</a:t>
            </a:r>
          </a:p>
          <a:p>
            <a:pPr>
              <a:buFont typeface="+mj-lt"/>
              <a:buAutoNum type="arabicPeriod"/>
            </a:pPr>
            <a:r>
              <a:rPr lang="en-US" dirty="0"/>
              <a:t>Splinters</a:t>
            </a:r>
          </a:p>
          <a:p>
            <a:r>
              <a:rPr lang="en-ZA" dirty="0"/>
              <a:t>Note that all of these bids were with a known 9 card fit.</a:t>
            </a:r>
          </a:p>
        </p:txBody>
      </p:sp>
    </p:spTree>
    <p:extLst>
      <p:ext uri="{BB962C8B-B14F-4D97-AF65-F5344CB8AC3E}">
        <p14:creationId xmlns:p14="http://schemas.microsoft.com/office/powerpoint/2010/main" val="298182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14D0-C642-4222-87EE-86487A574B46}"/>
              </a:ext>
            </a:extLst>
          </p:cNvPr>
          <p:cNvSpPr>
            <a:spLocks noGrp="1"/>
          </p:cNvSpPr>
          <p:nvPr>
            <p:ph type="title"/>
          </p:nvPr>
        </p:nvSpPr>
        <p:spPr/>
        <p:txBody>
          <a:bodyPr/>
          <a:lstStyle/>
          <a:p>
            <a:pPr algn="ctr"/>
            <a:r>
              <a:rPr lang="en-US" dirty="0"/>
              <a:t>Are We Done?</a:t>
            </a:r>
            <a:endParaRPr lang="en-ZA" dirty="0"/>
          </a:p>
        </p:txBody>
      </p:sp>
      <p:sp>
        <p:nvSpPr>
          <p:cNvPr id="3" name="Content Placeholder 2">
            <a:extLst>
              <a:ext uri="{FF2B5EF4-FFF2-40B4-BE49-F238E27FC236}">
                <a16:creationId xmlns:a16="http://schemas.microsoft.com/office/drawing/2014/main" id="{FFB2E5E8-85E4-4AD5-B478-1D004F4E3F50}"/>
              </a:ext>
            </a:extLst>
          </p:cNvPr>
          <p:cNvSpPr>
            <a:spLocks noGrp="1"/>
          </p:cNvSpPr>
          <p:nvPr>
            <p:ph idx="1"/>
          </p:nvPr>
        </p:nvSpPr>
        <p:spPr/>
        <p:txBody>
          <a:bodyPr/>
          <a:lstStyle/>
          <a:p>
            <a:r>
              <a:rPr lang="en-US" dirty="0"/>
              <a:t>Of Course Not!</a:t>
            </a:r>
          </a:p>
          <a:p>
            <a:r>
              <a:rPr lang="en-US" dirty="0"/>
              <a:t>We still have to define the meanings of 2 NT, 3 NT and Redouble.</a:t>
            </a:r>
          </a:p>
          <a:p>
            <a:r>
              <a:rPr lang="en-US" dirty="0"/>
              <a:t>What hands do we still have to be able to bid?</a:t>
            </a:r>
          </a:p>
          <a:p>
            <a:pPr>
              <a:buFont typeface="+mj-lt"/>
              <a:buAutoNum type="arabicPeriod"/>
            </a:pPr>
            <a:r>
              <a:rPr lang="en-US" dirty="0"/>
              <a:t>3 and 4 card limit raises or better</a:t>
            </a:r>
          </a:p>
          <a:p>
            <a:pPr>
              <a:buFont typeface="+mj-lt"/>
              <a:buAutoNum type="arabicPeriod"/>
            </a:pPr>
            <a:r>
              <a:rPr lang="en-US" dirty="0"/>
              <a:t>Choice of games</a:t>
            </a:r>
          </a:p>
          <a:p>
            <a:pPr>
              <a:buFont typeface="+mj-lt"/>
              <a:buAutoNum type="arabicPeriod"/>
            </a:pPr>
            <a:r>
              <a:rPr lang="en-US" dirty="0"/>
              <a:t>A bid designed to penalize the opponents</a:t>
            </a:r>
            <a:endParaRPr lang="en-ZA" dirty="0"/>
          </a:p>
        </p:txBody>
      </p:sp>
    </p:spTree>
    <p:extLst>
      <p:ext uri="{BB962C8B-B14F-4D97-AF65-F5344CB8AC3E}">
        <p14:creationId xmlns:p14="http://schemas.microsoft.com/office/powerpoint/2010/main" val="23752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A111B-41CD-4BF3-9062-66B7DEB9477C}"/>
              </a:ext>
            </a:extLst>
          </p:cNvPr>
          <p:cNvSpPr>
            <a:spLocks noGrp="1"/>
          </p:cNvSpPr>
          <p:nvPr>
            <p:ph type="title"/>
          </p:nvPr>
        </p:nvSpPr>
        <p:spPr/>
        <p:txBody>
          <a:bodyPr/>
          <a:lstStyle/>
          <a:p>
            <a:pPr algn="ctr"/>
            <a:r>
              <a:rPr lang="en-US" dirty="0"/>
              <a:t>The last 3 Bids</a:t>
            </a:r>
            <a:endParaRPr lang="en-ZA" dirty="0"/>
          </a:p>
        </p:txBody>
      </p:sp>
      <p:sp>
        <p:nvSpPr>
          <p:cNvPr id="3" name="Content Placeholder 2">
            <a:extLst>
              <a:ext uri="{FF2B5EF4-FFF2-40B4-BE49-F238E27FC236}">
                <a16:creationId xmlns:a16="http://schemas.microsoft.com/office/drawing/2014/main" id="{B0D709B6-DB03-486E-A393-141BC35BBE23}"/>
              </a:ext>
            </a:extLst>
          </p:cNvPr>
          <p:cNvSpPr>
            <a:spLocks noGrp="1"/>
          </p:cNvSpPr>
          <p:nvPr>
            <p:ph idx="1"/>
          </p:nvPr>
        </p:nvSpPr>
        <p:spPr/>
        <p:txBody>
          <a:bodyPr>
            <a:normAutofit lnSpcReduction="10000"/>
          </a:bodyPr>
          <a:lstStyle/>
          <a:p>
            <a:r>
              <a:rPr lang="en-US" dirty="0"/>
              <a:t>It is suggested that you use 2 NT as a limit raise or better with 3+ trumps.</a:t>
            </a:r>
          </a:p>
          <a:p>
            <a:r>
              <a:rPr lang="en-US" dirty="0"/>
              <a:t>Wait a minute you said you wanted to stay at the 2 level with only 8 trumps.</a:t>
            </a:r>
          </a:p>
          <a:p>
            <a:r>
              <a:rPr lang="en-US" dirty="0"/>
              <a:t>You are RIGHT! But you can’t get everything.</a:t>
            </a:r>
          </a:p>
          <a:p>
            <a:r>
              <a:rPr lang="en-US" dirty="0"/>
              <a:t>For 3 </a:t>
            </a:r>
            <a:r>
              <a:rPr lang="en-US" dirty="0" err="1"/>
              <a:t>nt</a:t>
            </a:r>
            <a:r>
              <a:rPr lang="en-US" dirty="0"/>
              <a:t>, I prefer a choice of games. 13-15 with only 3 spades. For pairs already playing 3 </a:t>
            </a:r>
            <a:r>
              <a:rPr lang="en-US" dirty="0" err="1"/>
              <a:t>nt</a:t>
            </a:r>
            <a:r>
              <a:rPr lang="en-US" dirty="0"/>
              <a:t> as an unspecified splinter, this works as well.</a:t>
            </a:r>
          </a:p>
          <a:p>
            <a:r>
              <a:rPr lang="en-US" dirty="0"/>
              <a:t>Finally, the redouble. Well for one thing partner does not have 3 spades. Afterall, he does have 14 ways of showing different fits! He won’t have a good suit to transfer to and he needs a reason to bid. Thus, redouble is 10+ points (some people play 9) and implies no fit. Usual K93, T642, 954, AQ3 </a:t>
            </a:r>
            <a:r>
              <a:rPr lang="en-US" dirty="0" err="1"/>
              <a:t>ly</a:t>
            </a:r>
            <a:r>
              <a:rPr lang="en-US" dirty="0"/>
              <a:t> he wants to be double at least 2 of their suits for penalty.</a:t>
            </a:r>
          </a:p>
          <a:p>
            <a:endParaRPr lang="en-ZA" dirty="0"/>
          </a:p>
        </p:txBody>
      </p:sp>
    </p:spTree>
    <p:extLst>
      <p:ext uri="{BB962C8B-B14F-4D97-AF65-F5344CB8AC3E}">
        <p14:creationId xmlns:p14="http://schemas.microsoft.com/office/powerpoint/2010/main" val="31388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A13D-9B17-4FD8-BD7E-FFAF7ABA2BCC}"/>
              </a:ext>
            </a:extLst>
          </p:cNvPr>
          <p:cNvSpPr>
            <a:spLocks noGrp="1"/>
          </p:cNvSpPr>
          <p:nvPr>
            <p:ph type="title"/>
          </p:nvPr>
        </p:nvSpPr>
        <p:spPr/>
        <p:txBody>
          <a:bodyPr/>
          <a:lstStyle/>
          <a:p>
            <a:pPr algn="ctr"/>
            <a:r>
              <a:rPr lang="en-US" dirty="0"/>
              <a:t>What Order Should I Add Them?</a:t>
            </a:r>
            <a:endParaRPr lang="en-ZA" dirty="0"/>
          </a:p>
        </p:txBody>
      </p:sp>
      <p:sp>
        <p:nvSpPr>
          <p:cNvPr id="3" name="Content Placeholder 2">
            <a:extLst>
              <a:ext uri="{FF2B5EF4-FFF2-40B4-BE49-F238E27FC236}">
                <a16:creationId xmlns:a16="http://schemas.microsoft.com/office/drawing/2014/main" id="{FF37675F-22AB-42DE-AAFD-E222ABF122A5}"/>
              </a:ext>
            </a:extLst>
          </p:cNvPr>
          <p:cNvSpPr>
            <a:spLocks noGrp="1"/>
          </p:cNvSpPr>
          <p:nvPr>
            <p:ph idx="1"/>
          </p:nvPr>
        </p:nvSpPr>
        <p:spPr/>
        <p:txBody>
          <a:bodyPr/>
          <a:lstStyle/>
          <a:p>
            <a:pPr>
              <a:buFont typeface="+mj-lt"/>
              <a:buAutoNum type="arabicPeriod"/>
            </a:pPr>
            <a:r>
              <a:rPr lang="en-US" dirty="0"/>
              <a:t> 2 NT showing a limit raise or better and 3 or more trumps.</a:t>
            </a:r>
          </a:p>
          <a:p>
            <a:pPr>
              <a:buFont typeface="+mj-lt"/>
              <a:buAutoNum type="arabicPeriod"/>
            </a:pPr>
            <a:r>
              <a:rPr lang="en-US" dirty="0"/>
              <a:t>1 Under Raises</a:t>
            </a:r>
          </a:p>
          <a:p>
            <a:pPr>
              <a:buFont typeface="+mj-lt"/>
              <a:buAutoNum type="arabicPeriod"/>
            </a:pPr>
            <a:r>
              <a:rPr lang="en-US" dirty="0"/>
              <a:t>3 NT choice of games</a:t>
            </a:r>
          </a:p>
          <a:p>
            <a:pPr>
              <a:buFont typeface="+mj-lt"/>
              <a:buAutoNum type="arabicPeriod"/>
            </a:pPr>
            <a:r>
              <a:rPr lang="en-US" dirty="0"/>
              <a:t>Transfers to the 2 level over the double</a:t>
            </a:r>
          </a:p>
          <a:p>
            <a:pPr>
              <a:buFont typeface="+mj-lt"/>
              <a:buAutoNum type="arabicPeriod"/>
            </a:pPr>
            <a:r>
              <a:rPr lang="en-US" dirty="0"/>
              <a:t>Redouble implies no fit</a:t>
            </a:r>
          </a:p>
          <a:p>
            <a:pPr>
              <a:buFont typeface="+mj-lt"/>
              <a:buAutoNum type="arabicPeriod"/>
            </a:pPr>
            <a:r>
              <a:rPr lang="en-US" dirty="0"/>
              <a:t>Splinters</a:t>
            </a:r>
          </a:p>
          <a:p>
            <a:pPr>
              <a:buFont typeface="+mj-lt"/>
              <a:buAutoNum type="arabicPeriod"/>
            </a:pPr>
            <a:r>
              <a:rPr lang="en-US" dirty="0"/>
              <a:t>Fit showing jumps at the 3 and/or the 4 level.</a:t>
            </a:r>
          </a:p>
        </p:txBody>
      </p:sp>
    </p:spTree>
    <p:extLst>
      <p:ext uri="{BB962C8B-B14F-4D97-AF65-F5344CB8AC3E}">
        <p14:creationId xmlns:p14="http://schemas.microsoft.com/office/powerpoint/2010/main" val="407249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25B60-5235-4F43-B659-C3D0292C3D20}"/>
              </a:ext>
            </a:extLst>
          </p:cNvPr>
          <p:cNvPicPr/>
          <p:nvPr/>
        </p:nvPicPr>
        <p:blipFill rotWithShape="1">
          <a:blip r:embed="rId2">
            <a:extLst>
              <a:ext uri="{28A0092B-C50C-407E-A947-70E740481C1C}">
                <a14:useLocalDpi xmlns:a14="http://schemas.microsoft.com/office/drawing/2010/main" val="0"/>
              </a:ext>
            </a:extLst>
          </a:blip>
          <a:srcRect t="4946" b="8181"/>
          <a:stretch/>
        </p:blipFill>
        <p:spPr>
          <a:xfrm>
            <a:off x="20" y="10"/>
            <a:ext cx="12191980" cy="6857990"/>
          </a:xfrm>
          <a:prstGeom prst="rect">
            <a:avLst/>
          </a:prstGeom>
          <a:solidFill>
            <a:schemeClr val="bg2">
              <a:lumMod val="75000"/>
            </a:schemeClr>
          </a:solidFill>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Title 1">
            <a:extLst>
              <a:ext uri="{FF2B5EF4-FFF2-40B4-BE49-F238E27FC236}">
                <a16:creationId xmlns:a16="http://schemas.microsoft.com/office/drawing/2014/main" id="{FF4AC3D1-3CBA-4D0E-9AC3-7396DDA7C87F}"/>
              </a:ext>
            </a:extLst>
          </p:cNvPr>
          <p:cNvSpPr>
            <a:spLocks noGrp="1"/>
          </p:cNvSpPr>
          <p:nvPr>
            <p:ph type="ctrTitle"/>
          </p:nvPr>
        </p:nvSpPr>
        <p:spPr>
          <a:xfrm>
            <a:off x="841248" y="4199861"/>
            <a:ext cx="8856059" cy="1064597"/>
          </a:xfrm>
        </p:spPr>
        <p:txBody>
          <a:bodyPr>
            <a:normAutofit/>
          </a:bodyPr>
          <a:lstStyle/>
          <a:p>
            <a:r>
              <a:rPr lang="en-US" dirty="0">
                <a:solidFill>
                  <a:schemeClr val="tx1"/>
                </a:solidFill>
              </a:rPr>
              <a:t>T</a:t>
            </a:r>
            <a:r>
              <a:rPr lang="en-ZA" dirty="0">
                <a:solidFill>
                  <a:schemeClr val="tx1"/>
                </a:solidFill>
              </a:rPr>
              <a:t>hank You</a:t>
            </a:r>
            <a:endParaRPr lang="en-ZA" sz="5400" dirty="0">
              <a:solidFill>
                <a:schemeClr val="tx1"/>
              </a:solidFill>
            </a:endParaRPr>
          </a:p>
        </p:txBody>
      </p:sp>
      <p:pic>
        <p:nvPicPr>
          <p:cNvPr id="6" name="Picture 5">
            <a:extLst>
              <a:ext uri="{FF2B5EF4-FFF2-40B4-BE49-F238E27FC236}">
                <a16:creationId xmlns:a16="http://schemas.microsoft.com/office/drawing/2014/main" id="{7BD7ABBA-FE0C-41BD-B11A-5DCA1FA4C854}"/>
              </a:ext>
            </a:extLst>
          </p:cNvPr>
          <p:cNvPicPr>
            <a:picLocks noChangeAspect="1"/>
          </p:cNvPicPr>
          <p:nvPr/>
        </p:nvPicPr>
        <p:blipFill rotWithShape="1">
          <a:blip r:embed="rId3"/>
          <a:srcRect l="23593" t="38761" r="24219" b="18471"/>
          <a:stretch/>
        </p:blipFill>
        <p:spPr>
          <a:xfrm>
            <a:off x="5057774" y="676591"/>
            <a:ext cx="6276975" cy="2893520"/>
          </a:xfrm>
          <a:prstGeom prst="rect">
            <a:avLst/>
          </a:prstGeom>
        </p:spPr>
      </p:pic>
      <p:pic>
        <p:nvPicPr>
          <p:cNvPr id="8" name="Picture 7">
            <a:extLst>
              <a:ext uri="{FF2B5EF4-FFF2-40B4-BE49-F238E27FC236}">
                <a16:creationId xmlns:a16="http://schemas.microsoft.com/office/drawing/2014/main" id="{CF8B386A-440B-4627-9FED-C445ABF2BEE8}"/>
              </a:ext>
            </a:extLst>
          </p:cNvPr>
          <p:cNvPicPr>
            <a:picLocks noChangeAspect="1"/>
          </p:cNvPicPr>
          <p:nvPr/>
        </p:nvPicPr>
        <p:blipFill rotWithShape="1">
          <a:blip r:embed="rId4">
            <a:alphaModFix amt="70000"/>
          </a:blip>
          <a:srcRect l="50000" t="24722" r="32031" b="65278"/>
          <a:stretch/>
        </p:blipFill>
        <p:spPr>
          <a:xfrm>
            <a:off x="8318347" y="5543392"/>
            <a:ext cx="2190750" cy="685800"/>
          </a:xfrm>
          <a:prstGeom prst="rect">
            <a:avLst/>
          </a:prstGeom>
        </p:spPr>
      </p:pic>
    </p:spTree>
    <p:extLst>
      <p:ext uri="{BB962C8B-B14F-4D97-AF65-F5344CB8AC3E}">
        <p14:creationId xmlns:p14="http://schemas.microsoft.com/office/powerpoint/2010/main" val="19203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9BF1-76E0-46C4-8F41-C32C4E9D2AA2}"/>
              </a:ext>
            </a:extLst>
          </p:cNvPr>
          <p:cNvSpPr>
            <a:spLocks noGrp="1"/>
          </p:cNvSpPr>
          <p:nvPr>
            <p:ph type="title"/>
          </p:nvPr>
        </p:nvSpPr>
        <p:spPr/>
        <p:txBody>
          <a:bodyPr/>
          <a:lstStyle/>
          <a:p>
            <a:pPr algn="ctr"/>
            <a:r>
              <a:rPr lang="en-US" dirty="0"/>
              <a:t>The Law of Total Tricks</a:t>
            </a:r>
            <a:endParaRPr lang="en-ZA" dirty="0"/>
          </a:p>
        </p:txBody>
      </p:sp>
      <p:sp>
        <p:nvSpPr>
          <p:cNvPr id="3" name="Content Placeholder 2">
            <a:extLst>
              <a:ext uri="{FF2B5EF4-FFF2-40B4-BE49-F238E27FC236}">
                <a16:creationId xmlns:a16="http://schemas.microsoft.com/office/drawing/2014/main" id="{3E0530E5-B417-4E1A-AF72-30364918D7E7}"/>
              </a:ext>
            </a:extLst>
          </p:cNvPr>
          <p:cNvSpPr>
            <a:spLocks noGrp="1"/>
          </p:cNvSpPr>
          <p:nvPr>
            <p:ph idx="1"/>
          </p:nvPr>
        </p:nvSpPr>
        <p:spPr/>
        <p:txBody>
          <a:bodyPr/>
          <a:lstStyle/>
          <a:p>
            <a:r>
              <a:rPr lang="en-US" b="1" dirty="0"/>
              <a:t>The Law should really be called The Guide of Total tricks since there are a number of reasons for the law to not apply.</a:t>
            </a:r>
          </a:p>
          <a:p>
            <a:r>
              <a:rPr lang="en-US" b="1" dirty="0"/>
              <a:t>The number of tricks available in total is the sum of the number of cards in the NS hands best fit added to the number of trumps in the EW hands</a:t>
            </a:r>
          </a:p>
          <a:p>
            <a:r>
              <a:rPr lang="en-US" b="1" dirty="0"/>
              <a:t>This is easiest to see with an example.</a:t>
            </a:r>
            <a:endParaRPr lang="en-ZA" b="1" dirty="0"/>
          </a:p>
        </p:txBody>
      </p:sp>
    </p:spTree>
    <p:extLst>
      <p:ext uri="{BB962C8B-B14F-4D97-AF65-F5344CB8AC3E}">
        <p14:creationId xmlns:p14="http://schemas.microsoft.com/office/powerpoint/2010/main" val="33680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Both sides have an 8 card fit.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067" y="1761066"/>
            <a:ext cx="7916333" cy="4732867"/>
          </a:xfrm>
        </p:spPr>
      </p:pic>
    </p:spTree>
    <p:extLst>
      <p:ext uri="{BB962C8B-B14F-4D97-AF65-F5344CB8AC3E}">
        <p14:creationId xmlns:p14="http://schemas.microsoft.com/office/powerpoint/2010/main" val="56064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0BE7-F663-4598-8B61-0BD26E86899E}"/>
              </a:ext>
            </a:extLst>
          </p:cNvPr>
          <p:cNvSpPr>
            <a:spLocks noGrp="1"/>
          </p:cNvSpPr>
          <p:nvPr>
            <p:ph type="title"/>
          </p:nvPr>
        </p:nvSpPr>
        <p:spPr/>
        <p:txBody>
          <a:bodyPr/>
          <a:lstStyle/>
          <a:p>
            <a:pPr algn="ctr"/>
            <a:r>
              <a:rPr lang="en-US" dirty="0"/>
              <a:t>How Many Tricks Available</a:t>
            </a:r>
            <a:endParaRPr lang="en-ZA" dirty="0"/>
          </a:p>
        </p:txBody>
      </p:sp>
      <p:sp>
        <p:nvSpPr>
          <p:cNvPr id="3" name="Content Placeholder 2">
            <a:extLst>
              <a:ext uri="{FF2B5EF4-FFF2-40B4-BE49-F238E27FC236}">
                <a16:creationId xmlns:a16="http://schemas.microsoft.com/office/drawing/2014/main" id="{A63873B3-2F1E-47BD-A696-F3D0F365CD80}"/>
              </a:ext>
            </a:extLst>
          </p:cNvPr>
          <p:cNvSpPr>
            <a:spLocks noGrp="1"/>
          </p:cNvSpPr>
          <p:nvPr>
            <p:ph idx="1"/>
          </p:nvPr>
        </p:nvSpPr>
        <p:spPr/>
        <p:txBody>
          <a:bodyPr/>
          <a:lstStyle/>
          <a:p>
            <a:r>
              <a:rPr lang="en-US" dirty="0"/>
              <a:t>We make 9 tricks in Hearts, losing 2 spades, 1 heart and 1 club.</a:t>
            </a:r>
          </a:p>
          <a:p>
            <a:r>
              <a:rPr lang="en-US" dirty="0"/>
              <a:t>They make 7 ticks in clubs losing 1 spade, 1 heart, 3 diamonds and 1 club.</a:t>
            </a:r>
          </a:p>
          <a:p>
            <a:r>
              <a:rPr lang="en-US" dirty="0"/>
              <a:t>The law is right, there were indeed 16 tricks. They were divided 9-7. Change the king of clubs into partner’s hand and now the tricks are 8-8</a:t>
            </a:r>
            <a:endParaRPr lang="en-ZA" dirty="0"/>
          </a:p>
        </p:txBody>
      </p:sp>
    </p:spTree>
    <p:extLst>
      <p:ext uri="{BB962C8B-B14F-4D97-AF65-F5344CB8AC3E}">
        <p14:creationId xmlns:p14="http://schemas.microsoft.com/office/powerpoint/2010/main" val="37081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26608"/>
          </a:xfrm>
        </p:spPr>
        <p:txBody>
          <a:bodyPr/>
          <a:lstStyle/>
          <a:p>
            <a:pPr algn="ctr"/>
            <a:r>
              <a:rPr lang="en-US" dirty="0"/>
              <a:t>S</a:t>
            </a:r>
            <a:r>
              <a:rPr lang="en-ZA" dirty="0" err="1"/>
              <a:t>wap</a:t>
            </a:r>
            <a:r>
              <a:rPr lang="en-ZA" dirty="0"/>
              <a:t> Even More</a:t>
            </a:r>
            <a:endParaRPr lang="en-US" dirty="0"/>
          </a:p>
        </p:txBody>
      </p:sp>
      <p:pic>
        <p:nvPicPr>
          <p:cNvPr id="1028" name="Picture 4" descr="Visually analyz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2894" y="1778000"/>
            <a:ext cx="7817223" cy="464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3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8621-8869-4BF9-A318-D812F19029B8}"/>
              </a:ext>
            </a:extLst>
          </p:cNvPr>
          <p:cNvSpPr>
            <a:spLocks noGrp="1"/>
          </p:cNvSpPr>
          <p:nvPr>
            <p:ph type="title"/>
          </p:nvPr>
        </p:nvSpPr>
        <p:spPr/>
        <p:txBody>
          <a:bodyPr/>
          <a:lstStyle/>
          <a:p>
            <a:pPr algn="ctr"/>
            <a:r>
              <a:rPr lang="en-US" dirty="0"/>
              <a:t> Guaranteed Fits</a:t>
            </a:r>
            <a:br>
              <a:rPr lang="en-US" dirty="0"/>
            </a:br>
            <a:r>
              <a:rPr lang="en-US" dirty="0"/>
              <a:t>The 8 card fit</a:t>
            </a:r>
            <a:endParaRPr lang="en-ZA" dirty="0"/>
          </a:p>
        </p:txBody>
      </p:sp>
      <p:sp>
        <p:nvSpPr>
          <p:cNvPr id="3" name="Content Placeholder 2">
            <a:extLst>
              <a:ext uri="{FF2B5EF4-FFF2-40B4-BE49-F238E27FC236}">
                <a16:creationId xmlns:a16="http://schemas.microsoft.com/office/drawing/2014/main" id="{2830AF1D-6308-4EA5-8B19-929A2EEE93BE}"/>
              </a:ext>
            </a:extLst>
          </p:cNvPr>
          <p:cNvSpPr>
            <a:spLocks noGrp="1"/>
          </p:cNvSpPr>
          <p:nvPr>
            <p:ph idx="1"/>
          </p:nvPr>
        </p:nvSpPr>
        <p:spPr/>
        <p:txBody>
          <a:bodyPr/>
          <a:lstStyle/>
          <a:p>
            <a:r>
              <a:rPr lang="en-US" dirty="0"/>
              <a:t>Each Side has 26 cards.</a:t>
            </a:r>
          </a:p>
          <a:p>
            <a:r>
              <a:rPr lang="en-US" dirty="0"/>
              <a:t>Let’s Assume that we have an 8 card fit in spades and that is our only fit of more than 7 cards.</a:t>
            </a:r>
          </a:p>
          <a:p>
            <a:r>
              <a:rPr lang="en-US" dirty="0"/>
              <a:t>That means that the opponents have exactly 5 cards in spades and 21 in the other 3 suits. </a:t>
            </a:r>
          </a:p>
          <a:p>
            <a:r>
              <a:rPr lang="en-US" dirty="0"/>
              <a:t>It is definitely possible that the opponents have, between the 2 of them, 7 cards in Hearts, Diamonds and Clubs.</a:t>
            </a:r>
          </a:p>
          <a:p>
            <a:r>
              <a:rPr lang="en-US" dirty="0"/>
              <a:t>Thus the Law says that there are 15 tricks available.</a:t>
            </a:r>
          </a:p>
          <a:p>
            <a:r>
              <a:rPr lang="en-US" dirty="0"/>
              <a:t>Let’s see another couple of examples.</a:t>
            </a:r>
            <a:endParaRPr lang="en-ZA" dirty="0"/>
          </a:p>
        </p:txBody>
      </p:sp>
    </p:spTree>
    <p:extLst>
      <p:ext uri="{BB962C8B-B14F-4D97-AF65-F5344CB8AC3E}">
        <p14:creationId xmlns:p14="http://schemas.microsoft.com/office/powerpoint/2010/main" val="2629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AE69-927B-44D7-AD62-AD377503A1A6}"/>
              </a:ext>
            </a:extLst>
          </p:cNvPr>
          <p:cNvSpPr>
            <a:spLocks noGrp="1"/>
          </p:cNvSpPr>
          <p:nvPr>
            <p:ph type="title"/>
          </p:nvPr>
        </p:nvSpPr>
        <p:spPr>
          <a:xfrm>
            <a:off x="1154954" y="973668"/>
            <a:ext cx="8761413" cy="73254"/>
          </a:xfrm>
        </p:spPr>
        <p:txBody>
          <a:bodyPr/>
          <a:lstStyle/>
          <a:p>
            <a:pPr algn="ctr"/>
            <a:r>
              <a:rPr lang="en-US" dirty="0"/>
              <a:t>Fit for Us but </a:t>
            </a:r>
            <a:r>
              <a:rPr lang="en-US"/>
              <a:t>Not Them</a:t>
            </a:r>
            <a:endParaRPr lang="en-ZA" dirty="0"/>
          </a:p>
        </p:txBody>
      </p:sp>
      <p:pic>
        <p:nvPicPr>
          <p:cNvPr id="1026" name="Picture 2" descr="Visually analyzed image">
            <a:extLst>
              <a:ext uri="{FF2B5EF4-FFF2-40B4-BE49-F238E27FC236}">
                <a16:creationId xmlns:a16="http://schemas.microsoft.com/office/drawing/2014/main" id="{94EFCDEA-F553-4871-BA2A-35C0716010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878" y="1464578"/>
            <a:ext cx="9778181" cy="514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6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349</TotalTime>
  <Words>2418</Words>
  <Application>Microsoft Office PowerPoint</Application>
  <PresentationFormat>Widescreen</PresentationFormat>
  <Paragraphs>153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Ion Boardroom</vt:lpstr>
      <vt:lpstr>Lebensohl</vt:lpstr>
      <vt:lpstr>An Introduction to the Law and Auctions over 1 of a major followed by double</vt:lpstr>
      <vt:lpstr>An introduction to the law of total tricks followed by a system of bids over 1 spade double</vt:lpstr>
      <vt:lpstr>The Law of Total Tricks</vt:lpstr>
      <vt:lpstr>Both sides have an 8 card fit.</vt:lpstr>
      <vt:lpstr>How Many Tricks Available</vt:lpstr>
      <vt:lpstr>Swap Even More</vt:lpstr>
      <vt:lpstr> Guaranteed Fits The 8 card fit</vt:lpstr>
      <vt:lpstr>Fit for Us but Not Them</vt:lpstr>
      <vt:lpstr>The 9 card fit</vt:lpstr>
      <vt:lpstr>What are the Ramifications</vt:lpstr>
      <vt:lpstr>When Does the Law Not Work?</vt:lpstr>
      <vt:lpstr>Another Ramification</vt:lpstr>
      <vt:lpstr>Part 2 Auctions Over 1 Spade double</vt:lpstr>
      <vt:lpstr>Definition of Total Points</vt:lpstr>
      <vt:lpstr>Definition of Raises</vt:lpstr>
      <vt:lpstr>The Auction We Will Be Looking At</vt:lpstr>
      <vt:lpstr>Caveat Emptor</vt:lpstr>
      <vt:lpstr>Prevalent South African Agreements</vt:lpstr>
      <vt:lpstr>Agreements Continued</vt:lpstr>
      <vt:lpstr>What Should We Add?</vt:lpstr>
      <vt:lpstr>System Ramification</vt:lpstr>
      <vt:lpstr>Hold Your Horses Glen</vt:lpstr>
      <vt:lpstr>Power of Transfers Over 1 Spade Doubled</vt:lpstr>
      <vt:lpstr>More Transfer Sequences</vt:lpstr>
      <vt:lpstr>Final bit for the transfers</vt:lpstr>
      <vt:lpstr>How do I Alert This Mess?</vt:lpstr>
      <vt:lpstr>Is it Worth the Memory Work and What You Give Up?</vt:lpstr>
      <vt:lpstr>What About Our 3 Level Suit Bids?</vt:lpstr>
      <vt:lpstr>What About the 4 Level?</vt:lpstr>
      <vt:lpstr>Are We Done?</vt:lpstr>
      <vt:lpstr>The last 3 Bids</vt:lpstr>
      <vt:lpstr>What Order Should I Add Them?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law of total tricks followed by a system of bids over 1 spade double</dc:title>
  <dc:creator>Glen Holman</dc:creator>
  <cp:lastModifiedBy>Glen Holman</cp:lastModifiedBy>
  <cp:revision>1</cp:revision>
  <dcterms:created xsi:type="dcterms:W3CDTF">2022-01-16T06:22:16Z</dcterms:created>
  <dcterms:modified xsi:type="dcterms:W3CDTF">2022-01-16T12:11:58Z</dcterms:modified>
</cp:coreProperties>
</file>